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2" r:id="rId2"/>
    <p:sldId id="268" r:id="rId3"/>
    <p:sldId id="257" r:id="rId4"/>
    <p:sldId id="258" r:id="rId5"/>
    <p:sldId id="260" r:id="rId6"/>
    <p:sldId id="261" r:id="rId7"/>
    <p:sldId id="273" r:id="rId8"/>
    <p:sldId id="270" r:id="rId9"/>
    <p:sldId id="262" r:id="rId10"/>
    <p:sldId id="266" r:id="rId11"/>
    <p:sldId id="269" r:id="rId12"/>
    <p:sldId id="267"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ser, Nicole M (PARKS)" initials="UNM(" lastIdx="1" clrIdx="0">
    <p:extLst>
      <p:ext uri="{19B8F6BF-5375-455C-9EA6-DF929625EA0E}">
        <p15:presenceInfo xmlns:p15="http://schemas.microsoft.com/office/powerpoint/2012/main" userId="S::Nicole.Unser@parks.ny.gov::6235571e-dbad-4189-a12f-ecd7163937cd" providerId="AD"/>
      </p:ext>
    </p:extLst>
  </p:cmAuthor>
  <p:cmAuthor id="2" name="Robelotto, Claire (PARKS)" initials="RC(" lastIdx="2" clrIdx="1">
    <p:extLst>
      <p:ext uri="{19B8F6BF-5375-455C-9EA6-DF929625EA0E}">
        <p15:presenceInfo xmlns:p15="http://schemas.microsoft.com/office/powerpoint/2012/main" userId="S::Claire.Robelotto@parks.ny.gov::39d18b89-9632-45e3-bcf1-be02b954c3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1" autoAdjust="0"/>
    <p:restoredTop sz="86271" autoAdjust="0"/>
  </p:normalViewPr>
  <p:slideViewPr>
    <p:cSldViewPr snapToGrid="0">
      <p:cViewPr varScale="1">
        <p:scale>
          <a:sx n="58" d="100"/>
          <a:sy n="58" d="100"/>
        </p:scale>
        <p:origin x="240" y="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088844444614087E-2"/>
          <c:y val="2.7230493684906081E-2"/>
          <c:w val="0.93098499624047237"/>
          <c:h val="0.85837944179756864"/>
        </c:manualLayout>
      </c:layout>
      <c:barChart>
        <c:barDir val="col"/>
        <c:grouping val="clustered"/>
        <c:varyColors val="0"/>
        <c:ser>
          <c:idx val="0"/>
          <c:order val="0"/>
          <c:tx>
            <c:strRef>
              <c:f>Sheet1!$B$1</c:f>
              <c:strCache>
                <c:ptCount val="1"/>
                <c:pt idx="0">
                  <c:v>TOTAL NUMBER OF ACCIDENTS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2014-15</c:v>
                </c:pt>
                <c:pt idx="1">
                  <c:v>2015-16</c:v>
                </c:pt>
                <c:pt idx="2">
                  <c:v>2016-17</c:v>
                </c:pt>
                <c:pt idx="3">
                  <c:v>2017-18</c:v>
                </c:pt>
                <c:pt idx="4">
                  <c:v>2018-19</c:v>
                </c:pt>
                <c:pt idx="5">
                  <c:v>2019-20</c:v>
                </c:pt>
                <c:pt idx="6">
                  <c:v>2020-21</c:v>
                </c:pt>
              </c:strCache>
            </c:strRef>
          </c:cat>
          <c:val>
            <c:numRef>
              <c:f>Sheet1!$B$2:$B$8</c:f>
              <c:numCache>
                <c:formatCode>General</c:formatCode>
                <c:ptCount val="7"/>
                <c:pt idx="0">
                  <c:v>204</c:v>
                </c:pt>
                <c:pt idx="1">
                  <c:v>82</c:v>
                </c:pt>
                <c:pt idx="2">
                  <c:v>183</c:v>
                </c:pt>
                <c:pt idx="3">
                  <c:v>166</c:v>
                </c:pt>
                <c:pt idx="4">
                  <c:v>160</c:v>
                </c:pt>
                <c:pt idx="5">
                  <c:v>121</c:v>
                </c:pt>
                <c:pt idx="6">
                  <c:v>159</c:v>
                </c:pt>
              </c:numCache>
            </c:numRef>
          </c:val>
          <c:extLst>
            <c:ext xmlns:c16="http://schemas.microsoft.com/office/drawing/2014/chart" uri="{C3380CC4-5D6E-409C-BE32-E72D297353CC}">
              <c16:uniqueId val="{00000000-828A-4A1D-9483-41DF2F866E57}"/>
            </c:ext>
          </c:extLst>
        </c:ser>
        <c:dLbls>
          <c:showLegendKey val="0"/>
          <c:showVal val="0"/>
          <c:showCatName val="0"/>
          <c:showSerName val="0"/>
          <c:showPercent val="0"/>
          <c:showBubbleSize val="0"/>
        </c:dLbls>
        <c:gapWidth val="219"/>
        <c:overlap val="-27"/>
        <c:axId val="713204232"/>
        <c:axId val="713203248"/>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extLst>
                      <c:ext uri="{02D57815-91ED-43cb-92C2-25804820EDAC}">
                        <c15:formulaRef>
                          <c15:sqref>Sheet1!$A$2:$A$8</c15:sqref>
                        </c15:formulaRef>
                      </c:ext>
                    </c:extLst>
                    <c:strCache>
                      <c:ptCount val="7"/>
                      <c:pt idx="0">
                        <c:v>2014-15</c:v>
                      </c:pt>
                      <c:pt idx="1">
                        <c:v>2015-16</c:v>
                      </c:pt>
                      <c:pt idx="2">
                        <c:v>2016-17</c:v>
                      </c:pt>
                      <c:pt idx="3">
                        <c:v>2017-18</c:v>
                      </c:pt>
                      <c:pt idx="4">
                        <c:v>2018-19</c:v>
                      </c:pt>
                      <c:pt idx="5">
                        <c:v>2019-20</c:v>
                      </c:pt>
                      <c:pt idx="6">
                        <c:v>2020-21</c:v>
                      </c:pt>
                    </c:strCache>
                  </c:strRef>
                </c:cat>
                <c:val>
                  <c:numRef>
                    <c:extLst>
                      <c:ext uri="{02D57815-91ED-43cb-92C2-25804820EDAC}">
                        <c15:formulaRef>
                          <c15:sqref>Sheet1!$C$2:$C$8</c15:sqref>
                        </c15:formulaRef>
                      </c:ext>
                    </c:extLst>
                    <c:numCache>
                      <c:formatCode>General</c:formatCode>
                      <c:ptCount val="7"/>
                      <c:pt idx="0">
                        <c:v>2.4</c:v>
                      </c:pt>
                      <c:pt idx="1">
                        <c:v>4.4000000000000004</c:v>
                      </c:pt>
                      <c:pt idx="2">
                        <c:v>1.8</c:v>
                      </c:pt>
                      <c:pt idx="3">
                        <c:v>2.8</c:v>
                      </c:pt>
                    </c:numCache>
                  </c:numRef>
                </c:val>
                <c:extLst>
                  <c:ext xmlns:c16="http://schemas.microsoft.com/office/drawing/2014/chart" uri="{C3380CC4-5D6E-409C-BE32-E72D297353CC}">
                    <c16:uniqueId val="{00000002-828A-4A1D-9483-41DF2F866E57}"/>
                  </c:ext>
                </c:extLst>
              </c15:ser>
            </c15:filteredBarSeries>
          </c:ext>
        </c:extLst>
      </c:barChart>
      <c:lineChart>
        <c:grouping val="standard"/>
        <c:varyColors val="0"/>
        <c:ser>
          <c:idx val="2"/>
          <c:order val="2"/>
          <c:tx>
            <c:strRef>
              <c:f>Sheet1!$D$1</c:f>
              <c:strCache>
                <c:ptCount val="1"/>
                <c:pt idx="0">
                  <c:v>TOTAL NUMBER OF FATALITIES</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dLbl>
              <c:idx val="0"/>
              <c:layout>
                <c:manualLayout>
                  <c:x val="-2.5852318629827127E-2"/>
                  <c:y val="-5.7630489775387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39-41EF-8CD6-70FDBE645E59}"/>
                </c:ext>
              </c:extLst>
            </c:dLbl>
            <c:dLbl>
              <c:idx val="1"/>
              <c:layout>
                <c:manualLayout>
                  <c:x val="-2.2620778801098723E-2"/>
                  <c:y val="-5.9847047074441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39-41EF-8CD6-70FDBE645E59}"/>
                </c:ext>
              </c:extLst>
            </c:dLbl>
            <c:dLbl>
              <c:idx val="2"/>
              <c:layout>
                <c:manualLayout>
                  <c:x val="-2.4236548715462918E-2"/>
                  <c:y val="-5.0980817878227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39-41EF-8CD6-70FDBE645E59}"/>
                </c:ext>
              </c:extLst>
            </c:dLbl>
            <c:dLbl>
              <c:idx val="3"/>
              <c:layout>
                <c:manualLayout>
                  <c:x val="-2.4236548715462977E-2"/>
                  <c:y val="-7.0929833569707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39-41EF-8CD6-70FDBE645E59}"/>
                </c:ext>
              </c:extLst>
            </c:dLbl>
            <c:dLbl>
              <c:idx val="4"/>
              <c:layout>
                <c:manualLayout>
                  <c:x val="-4.3625660461855745E-2"/>
                  <c:y val="-5.4305653826807798E-2"/>
                </c:manualLayout>
              </c:layout>
              <c:tx>
                <c:rich>
                  <a:bodyPr rot="0" spcFirstLastPara="1" vertOverflow="ellipsis" vert="horz" wrap="square" lIns="38100" tIns="19050" rIns="38100" bIns="19050" anchor="ctr" anchorCtr="1">
                    <a:noAutofit/>
                  </a:bodyPr>
                  <a:lstStyle/>
                  <a:p>
                    <a:pPr>
                      <a:defRPr sz="1500" b="1" i="0" u="none" strike="noStrike" kern="1200" baseline="0">
                        <a:solidFill>
                          <a:schemeClr val="bg1"/>
                        </a:solidFill>
                        <a:latin typeface="+mn-lt"/>
                        <a:ea typeface="+mn-ea"/>
                        <a:cs typeface="+mn-cs"/>
                      </a:defRPr>
                    </a:pPr>
                    <a:fld id="{140C8B6B-9B41-4DF3-AEAF-7CE0CB160634}" type="VALUE">
                      <a:rPr lang="en-US" strike="noStrike" baseline="0" dirty="0">
                        <a:solidFill>
                          <a:schemeClr val="bg1"/>
                        </a:solidFill>
                      </a:rPr>
                      <a:pPr>
                        <a:defRPr sz="15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5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3354338342220068E-2"/>
                      <c:h val="4.5018278743774003E-2"/>
                    </c:manualLayout>
                  </c15:layout>
                  <c15:dlblFieldTable/>
                  <c15:showDataLabelsRange val="0"/>
                </c:ext>
                <c:ext xmlns:c16="http://schemas.microsoft.com/office/drawing/2014/chart" uri="{C3380CC4-5D6E-409C-BE32-E72D297353CC}">
                  <c16:uniqueId val="{00000004-9839-41EF-8CD6-70FDBE645E59}"/>
                </c:ext>
              </c:extLst>
            </c:dLbl>
            <c:dLbl>
              <c:idx val="5"/>
              <c:layout>
                <c:manualLayout>
                  <c:x val="-1.9389238972370333E-2"/>
                  <c:y val="-5.9847047074441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39-41EF-8CD6-70FDBE645E59}"/>
                </c:ext>
              </c:extLst>
            </c:dLbl>
            <c:dLbl>
              <c:idx val="6"/>
              <c:layout>
                <c:manualLayout>
                  <c:x val="-2.4236548715463036E-2"/>
                  <c:y val="-3.3248359485800592E-2"/>
                </c:manualLayout>
              </c:layout>
              <c:tx>
                <c:rich>
                  <a:bodyPr/>
                  <a:lstStyle/>
                  <a:p>
                    <a:fld id="{81368C5A-6CD9-48F8-8710-BF5489E85931}" type="VALUE">
                      <a:rPr lang="en-US" sz="1500">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839-41EF-8CD6-70FDBE645E59}"/>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2014-15</c:v>
                </c:pt>
                <c:pt idx="1">
                  <c:v>2015-16</c:v>
                </c:pt>
                <c:pt idx="2">
                  <c:v>2016-17</c:v>
                </c:pt>
                <c:pt idx="3">
                  <c:v>2017-18</c:v>
                </c:pt>
                <c:pt idx="4">
                  <c:v>2018-19</c:v>
                </c:pt>
                <c:pt idx="5">
                  <c:v>2019-20</c:v>
                </c:pt>
                <c:pt idx="6">
                  <c:v>2020-21</c:v>
                </c:pt>
              </c:strCache>
            </c:strRef>
          </c:cat>
          <c:val>
            <c:numRef>
              <c:f>Sheet1!$D$2:$D$8</c:f>
              <c:numCache>
                <c:formatCode>General</c:formatCode>
                <c:ptCount val="7"/>
                <c:pt idx="0">
                  <c:v>10</c:v>
                </c:pt>
                <c:pt idx="1">
                  <c:v>4</c:v>
                </c:pt>
                <c:pt idx="2">
                  <c:v>21</c:v>
                </c:pt>
                <c:pt idx="3">
                  <c:v>7</c:v>
                </c:pt>
                <c:pt idx="4">
                  <c:v>21</c:v>
                </c:pt>
                <c:pt idx="5">
                  <c:v>8</c:v>
                </c:pt>
                <c:pt idx="6">
                  <c:v>15</c:v>
                </c:pt>
              </c:numCache>
            </c:numRef>
          </c:val>
          <c:smooth val="0"/>
          <c:extLst>
            <c:ext xmlns:c16="http://schemas.microsoft.com/office/drawing/2014/chart" uri="{C3380CC4-5D6E-409C-BE32-E72D297353CC}">
              <c16:uniqueId val="{00000001-828A-4A1D-9483-41DF2F866E57}"/>
            </c:ext>
          </c:extLst>
        </c:ser>
        <c:dLbls>
          <c:showLegendKey val="0"/>
          <c:showVal val="0"/>
          <c:showCatName val="0"/>
          <c:showSerName val="0"/>
          <c:showPercent val="0"/>
          <c:showBubbleSize val="0"/>
        </c:dLbls>
        <c:marker val="1"/>
        <c:smooth val="0"/>
        <c:axId val="713204232"/>
        <c:axId val="713203248"/>
      </c:lineChart>
      <c:catAx>
        <c:axId val="713204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3203248"/>
        <c:crosses val="autoZero"/>
        <c:auto val="1"/>
        <c:lblAlgn val="ctr"/>
        <c:lblOffset val="100"/>
        <c:noMultiLvlLbl val="0"/>
      </c:catAx>
      <c:valAx>
        <c:axId val="713203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30" b="0" i="0" u="none" strike="noStrike" kern="1200" baseline="0">
                <a:solidFill>
                  <a:schemeClr val="tx1">
                    <a:lumMod val="65000"/>
                    <a:lumOff val="35000"/>
                  </a:schemeClr>
                </a:solidFill>
                <a:latin typeface="+mn-lt"/>
                <a:ea typeface="+mn-ea"/>
                <a:cs typeface="+mn-cs"/>
              </a:defRPr>
            </a:pPr>
            <a:endParaRPr lang="en-US"/>
          </a:p>
        </c:txPr>
        <c:crossAx val="713204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8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46604189484024"/>
          <c:y val="0"/>
          <c:w val="0.7217125042186755"/>
          <c:h val="0.86835377561702809"/>
        </c:manualLayout>
      </c:layout>
      <c:barChart>
        <c:barDir val="bar"/>
        <c:grouping val="clustered"/>
        <c:varyColors val="0"/>
        <c:ser>
          <c:idx val="0"/>
          <c:order val="0"/>
          <c:tx>
            <c:strRef>
              <c:f>Sheet1!$B$1</c:f>
              <c:strCache>
                <c:ptCount val="1"/>
                <c:pt idx="0">
                  <c:v>Number of Accidents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Collision with a Fixed Object</c:v>
                </c:pt>
                <c:pt idx="1">
                  <c:v>Collision with a Moving Object</c:v>
                </c:pt>
                <c:pt idx="2">
                  <c:v>Fell From Moving Vehicle</c:v>
                </c:pt>
                <c:pt idx="3">
                  <c:v>Fire/Explosion</c:v>
                </c:pt>
                <c:pt idx="4">
                  <c:v>Overturned</c:v>
                </c:pt>
                <c:pt idx="5">
                  <c:v>Submersion</c:v>
                </c:pt>
                <c:pt idx="6">
                  <c:v>Injured by Part of Machine</c:v>
                </c:pt>
                <c:pt idx="7">
                  <c:v>Collision with a Pedestrian</c:v>
                </c:pt>
              </c:strCache>
            </c:strRef>
          </c:cat>
          <c:val>
            <c:numRef>
              <c:f>Sheet1!$B$2:$B$9</c:f>
              <c:numCache>
                <c:formatCode>General</c:formatCode>
                <c:ptCount val="8"/>
                <c:pt idx="0">
                  <c:v>56</c:v>
                </c:pt>
                <c:pt idx="1">
                  <c:v>32</c:v>
                </c:pt>
                <c:pt idx="2">
                  <c:v>30</c:v>
                </c:pt>
                <c:pt idx="3">
                  <c:v>8</c:v>
                </c:pt>
                <c:pt idx="4">
                  <c:v>26</c:v>
                </c:pt>
                <c:pt idx="5">
                  <c:v>1</c:v>
                </c:pt>
                <c:pt idx="6">
                  <c:v>3</c:v>
                </c:pt>
                <c:pt idx="7">
                  <c:v>1</c:v>
                </c:pt>
              </c:numCache>
            </c:numRef>
          </c:val>
          <c:extLst>
            <c:ext xmlns:c16="http://schemas.microsoft.com/office/drawing/2014/chart" uri="{C3380CC4-5D6E-409C-BE32-E72D297353CC}">
              <c16:uniqueId val="{00000000-5A21-4C43-BA52-330232B5FEAA}"/>
            </c:ext>
          </c:extLst>
        </c:ser>
        <c:dLbls>
          <c:showLegendKey val="0"/>
          <c:showVal val="0"/>
          <c:showCatName val="0"/>
          <c:showSerName val="0"/>
          <c:showPercent val="0"/>
          <c:showBubbleSize val="0"/>
        </c:dLbls>
        <c:gapWidth val="150"/>
        <c:axId val="705314232"/>
        <c:axId val="70531620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extLst>
                      <c:ext uri="{02D57815-91ED-43cb-92C2-25804820EDAC}">
                        <c15:formulaRef>
                          <c15:sqref>Sheet1!$A$2:$A$9</c15:sqref>
                        </c15:formulaRef>
                      </c:ext>
                    </c:extLst>
                    <c:strCache>
                      <c:ptCount val="8"/>
                      <c:pt idx="0">
                        <c:v>Collision with a Fixed Object</c:v>
                      </c:pt>
                      <c:pt idx="1">
                        <c:v>Collision with a Moving Object</c:v>
                      </c:pt>
                      <c:pt idx="2">
                        <c:v>Fell From Moving Vehicle</c:v>
                      </c:pt>
                      <c:pt idx="3">
                        <c:v>Fire/Explosion</c:v>
                      </c:pt>
                      <c:pt idx="4">
                        <c:v>Overturned</c:v>
                      </c:pt>
                      <c:pt idx="5">
                        <c:v>Submersion</c:v>
                      </c:pt>
                      <c:pt idx="6">
                        <c:v>Injured by Part of Machine</c:v>
                      </c:pt>
                      <c:pt idx="7">
                        <c:v>Collision with a Pedestrian</c:v>
                      </c:pt>
                    </c:strCache>
                  </c:strRef>
                </c:cat>
                <c:val>
                  <c:numRef>
                    <c:extLst>
                      <c:ext uri="{02D57815-91ED-43cb-92C2-25804820EDAC}">
                        <c15:formulaRef>
                          <c15:sqref>Sheet1!$C$2:$C$9</c15:sqref>
                        </c15:formulaRef>
                      </c:ext>
                    </c:extLst>
                    <c:numCache>
                      <c:formatCode>General</c:formatCode>
                      <c:ptCount val="8"/>
                      <c:pt idx="0">
                        <c:v>2.4</c:v>
                      </c:pt>
                      <c:pt idx="1">
                        <c:v>4.4000000000000004</c:v>
                      </c:pt>
                      <c:pt idx="2">
                        <c:v>1.8</c:v>
                      </c:pt>
                      <c:pt idx="3">
                        <c:v>2.8</c:v>
                      </c:pt>
                    </c:numCache>
                  </c:numRef>
                </c:val>
                <c:extLst>
                  <c:ext xmlns:c16="http://schemas.microsoft.com/office/drawing/2014/chart" uri="{C3380CC4-5D6E-409C-BE32-E72D297353CC}">
                    <c16:uniqueId val="{00000001-5A21-4C43-BA52-330232B5FEA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extLst xmlns:c15="http://schemas.microsoft.com/office/drawing/2012/chart">
                      <c:ext xmlns:c15="http://schemas.microsoft.com/office/drawing/2012/chart" uri="{02D57815-91ED-43cb-92C2-25804820EDAC}">
                        <c15:formulaRef>
                          <c15:sqref>Sheet1!$A$2:$A$9</c15:sqref>
                        </c15:formulaRef>
                      </c:ext>
                    </c:extLst>
                    <c:strCache>
                      <c:ptCount val="8"/>
                      <c:pt idx="0">
                        <c:v>Collision with a Fixed Object</c:v>
                      </c:pt>
                      <c:pt idx="1">
                        <c:v>Collision with a Moving Object</c:v>
                      </c:pt>
                      <c:pt idx="2">
                        <c:v>Fell From Moving Vehicle</c:v>
                      </c:pt>
                      <c:pt idx="3">
                        <c:v>Fire/Explosion</c:v>
                      </c:pt>
                      <c:pt idx="4">
                        <c:v>Overturned</c:v>
                      </c:pt>
                      <c:pt idx="5">
                        <c:v>Submersion</c:v>
                      </c:pt>
                      <c:pt idx="6">
                        <c:v>Injured by Part of Machine</c:v>
                      </c:pt>
                      <c:pt idx="7">
                        <c:v>Collision with a Pedestrian</c:v>
                      </c:pt>
                    </c:strCache>
                  </c:strRef>
                </c:cat>
                <c:val>
                  <c:numRef>
                    <c:extLst xmlns:c15="http://schemas.microsoft.com/office/drawing/2012/chart">
                      <c:ext xmlns:c15="http://schemas.microsoft.com/office/drawing/2012/chart" uri="{02D57815-91ED-43cb-92C2-25804820EDAC}">
                        <c15:formulaRef>
                          <c15:sqref>Sheet1!$D$2:$D$9</c15:sqref>
                        </c15:formulaRef>
                      </c:ext>
                    </c:extLst>
                    <c:numCache>
                      <c:formatCode>General</c:formatCode>
                      <c:ptCount val="8"/>
                      <c:pt idx="0">
                        <c:v>2</c:v>
                      </c:pt>
                      <c:pt idx="1">
                        <c:v>2</c:v>
                      </c:pt>
                      <c:pt idx="2">
                        <c:v>3</c:v>
                      </c:pt>
                      <c:pt idx="3">
                        <c:v>5</c:v>
                      </c:pt>
                    </c:numCache>
                  </c:numRef>
                </c:val>
                <c:extLst xmlns:c15="http://schemas.microsoft.com/office/drawing/2012/chart">
                  <c:ext xmlns:c16="http://schemas.microsoft.com/office/drawing/2014/chart" uri="{C3380CC4-5D6E-409C-BE32-E72D297353CC}">
                    <c16:uniqueId val="{00000002-5A21-4C43-BA52-330232B5FEAA}"/>
                  </c:ext>
                </c:extLst>
              </c15:ser>
            </c15:filteredBarSeries>
          </c:ext>
        </c:extLst>
      </c:barChart>
      <c:catAx>
        <c:axId val="70531423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10" b="0" i="0" u="none" strike="noStrike" kern="1200" baseline="0">
                <a:ln>
                  <a:noFill/>
                </a:ln>
                <a:solidFill>
                  <a:schemeClr val="tx1">
                    <a:lumMod val="65000"/>
                    <a:lumOff val="35000"/>
                  </a:schemeClr>
                </a:solidFill>
                <a:latin typeface="+mn-lt"/>
                <a:ea typeface="+mn-ea"/>
                <a:cs typeface="+mn-cs"/>
              </a:defRPr>
            </a:pPr>
            <a:endParaRPr lang="en-US"/>
          </a:p>
        </c:txPr>
        <c:crossAx val="705316200"/>
        <c:crosses val="autoZero"/>
        <c:auto val="1"/>
        <c:lblAlgn val="ctr"/>
        <c:lblOffset val="100"/>
        <c:noMultiLvlLbl val="0"/>
      </c:catAx>
      <c:valAx>
        <c:axId val="705316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5314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727625457885503"/>
          <c:y val="3.6022925688570837E-2"/>
          <c:w val="0.68261738136301309"/>
          <c:h val="0.88933019751252218"/>
        </c:manualLayout>
      </c:layout>
      <c:barChart>
        <c:barDir val="bar"/>
        <c:grouping val="clustered"/>
        <c:varyColors val="0"/>
        <c:ser>
          <c:idx val="0"/>
          <c:order val="0"/>
          <c:tx>
            <c:strRef>
              <c:f>Sheet1!$B$1</c:f>
              <c:strCache>
                <c:ptCount val="1"/>
                <c:pt idx="0">
                  <c:v>Number of Accidents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Sheet1!$A$2:$A$25</c:f>
              <c:strCache>
                <c:ptCount val="18"/>
                <c:pt idx="0">
                  <c:v>Alcohol Involvement</c:v>
                </c:pt>
                <c:pt idx="1">
                  <c:v>Animal's Actions</c:v>
                </c:pt>
                <c:pt idx="2">
                  <c:v>Failed to Keep Right</c:v>
                </c:pt>
                <c:pt idx="3">
                  <c:v>Failed to Negotiate Turn</c:v>
                </c:pt>
                <c:pt idx="4">
                  <c:v>Failed to Yield ROW</c:v>
                </c:pt>
                <c:pt idx="5">
                  <c:v>Following Too Closely</c:v>
                </c:pt>
                <c:pt idx="6">
                  <c:v>Obstruction/Debris</c:v>
                </c:pt>
                <c:pt idx="7">
                  <c:v>Operator Inattention</c:v>
                </c:pt>
                <c:pt idx="8">
                  <c:v>Operator Inexperience</c:v>
                </c:pt>
                <c:pt idx="9">
                  <c:v>Other Environmental</c:v>
                </c:pt>
                <c:pt idx="10">
                  <c:v>Other Human Error</c:v>
                </c:pt>
                <c:pt idx="11">
                  <c:v>Other Vehicle Error</c:v>
                </c:pt>
                <c:pt idx="12">
                  <c:v>Reaction to Uninvolved Vehicle</c:v>
                </c:pt>
                <c:pt idx="13">
                  <c:v>Reckless Operation</c:v>
                </c:pt>
                <c:pt idx="14">
                  <c:v>Thin Ice</c:v>
                </c:pt>
                <c:pt idx="15">
                  <c:v>Stuck Throttle</c:v>
                </c:pt>
                <c:pt idx="16">
                  <c:v>Unfamiliar with Terrain</c:v>
                </c:pt>
                <c:pt idx="17">
                  <c:v>Unsafe Speed</c:v>
                </c:pt>
              </c:strCache>
            </c:strRef>
          </c:cat>
          <c:val>
            <c:numRef>
              <c:f>Sheet1!$B$2:$B$25</c:f>
              <c:numCache>
                <c:formatCode>General</c:formatCode>
                <c:ptCount val="18"/>
                <c:pt idx="0">
                  <c:v>2</c:v>
                </c:pt>
                <c:pt idx="1">
                  <c:v>3</c:v>
                </c:pt>
                <c:pt idx="2">
                  <c:v>2</c:v>
                </c:pt>
                <c:pt idx="3">
                  <c:v>9</c:v>
                </c:pt>
                <c:pt idx="4">
                  <c:v>4</c:v>
                </c:pt>
                <c:pt idx="5">
                  <c:v>6</c:v>
                </c:pt>
                <c:pt idx="6">
                  <c:v>8</c:v>
                </c:pt>
                <c:pt idx="7">
                  <c:v>6</c:v>
                </c:pt>
                <c:pt idx="8">
                  <c:v>17</c:v>
                </c:pt>
                <c:pt idx="9">
                  <c:v>4</c:v>
                </c:pt>
                <c:pt idx="10">
                  <c:v>5</c:v>
                </c:pt>
                <c:pt idx="11">
                  <c:v>11</c:v>
                </c:pt>
                <c:pt idx="12">
                  <c:v>2</c:v>
                </c:pt>
                <c:pt idx="13">
                  <c:v>3</c:v>
                </c:pt>
                <c:pt idx="14">
                  <c:v>1</c:v>
                </c:pt>
                <c:pt idx="15">
                  <c:v>5</c:v>
                </c:pt>
                <c:pt idx="16">
                  <c:v>13</c:v>
                </c:pt>
                <c:pt idx="17">
                  <c:v>54</c:v>
                </c:pt>
              </c:numCache>
            </c:numRef>
          </c:val>
          <c:extLst>
            <c:ext xmlns:c16="http://schemas.microsoft.com/office/drawing/2014/chart" uri="{C3380CC4-5D6E-409C-BE32-E72D297353CC}">
              <c16:uniqueId val="{00000009-98B6-402F-B836-12AEA5A73C0E}"/>
            </c:ext>
          </c:extLst>
        </c:ser>
        <c:dLbls>
          <c:dLblPos val="inEnd"/>
          <c:showLegendKey val="0"/>
          <c:showVal val="1"/>
          <c:showCatName val="0"/>
          <c:showSerName val="0"/>
          <c:showPercent val="0"/>
          <c:showBubbleSize val="0"/>
        </c:dLbls>
        <c:gapWidth val="65"/>
        <c:axId val="713196688"/>
        <c:axId val="713194392"/>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Column1</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Sheet1!$A$2:$A$25</c15:sqref>
                        </c15:formulaRef>
                      </c:ext>
                    </c:extLst>
                    <c:strCache>
                      <c:ptCount val="18"/>
                      <c:pt idx="0">
                        <c:v>Alcohol Involvement</c:v>
                      </c:pt>
                      <c:pt idx="1">
                        <c:v>Animal's Actions</c:v>
                      </c:pt>
                      <c:pt idx="2">
                        <c:v>Failed to Keep Right</c:v>
                      </c:pt>
                      <c:pt idx="3">
                        <c:v>Failed to Negotiate Turn</c:v>
                      </c:pt>
                      <c:pt idx="4">
                        <c:v>Failed to Yield ROW</c:v>
                      </c:pt>
                      <c:pt idx="5">
                        <c:v>Following Too Closely</c:v>
                      </c:pt>
                      <c:pt idx="6">
                        <c:v>Obstruction/Debris</c:v>
                      </c:pt>
                      <c:pt idx="7">
                        <c:v>Operator Inattention</c:v>
                      </c:pt>
                      <c:pt idx="8">
                        <c:v>Operator Inexperience</c:v>
                      </c:pt>
                      <c:pt idx="9">
                        <c:v>Other Environmental</c:v>
                      </c:pt>
                      <c:pt idx="10">
                        <c:v>Other Human Error</c:v>
                      </c:pt>
                      <c:pt idx="11">
                        <c:v>Other Vehicle Error</c:v>
                      </c:pt>
                      <c:pt idx="12">
                        <c:v>Reaction to Uninvolved Vehicle</c:v>
                      </c:pt>
                      <c:pt idx="13">
                        <c:v>Reckless Operation</c:v>
                      </c:pt>
                      <c:pt idx="14">
                        <c:v>Thin Ice</c:v>
                      </c:pt>
                      <c:pt idx="15">
                        <c:v>Stuck Throttle</c:v>
                      </c:pt>
                      <c:pt idx="16">
                        <c:v>Unfamiliar with Terrain</c:v>
                      </c:pt>
                      <c:pt idx="17">
                        <c:v>Unsafe Speed</c:v>
                      </c:pt>
                    </c:strCache>
                  </c:strRef>
                </c:cat>
                <c:val>
                  <c:numRef>
                    <c:extLst>
                      <c:ext uri="{02D57815-91ED-43cb-92C2-25804820EDAC}">
                        <c15:formulaRef>
                          <c15:sqref>Sheet1!$C$2:$C$25</c15:sqref>
                        </c15:formulaRef>
                      </c:ext>
                    </c:extLst>
                    <c:numCache>
                      <c:formatCode>General</c:formatCode>
                      <c:ptCount val="18"/>
                    </c:numCache>
                  </c:numRef>
                </c:val>
                <c:extLst>
                  <c:ext xmlns:c16="http://schemas.microsoft.com/office/drawing/2014/chart" uri="{C3380CC4-5D6E-409C-BE32-E72D297353CC}">
                    <c16:uniqueId val="{0000000A-98B6-402F-B836-12AEA5A73C0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Column2</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Sheet1!$A$2:$A$25</c15:sqref>
                        </c15:formulaRef>
                      </c:ext>
                    </c:extLst>
                    <c:strCache>
                      <c:ptCount val="18"/>
                      <c:pt idx="0">
                        <c:v>Alcohol Involvement</c:v>
                      </c:pt>
                      <c:pt idx="1">
                        <c:v>Animal's Actions</c:v>
                      </c:pt>
                      <c:pt idx="2">
                        <c:v>Failed to Keep Right</c:v>
                      </c:pt>
                      <c:pt idx="3">
                        <c:v>Failed to Negotiate Turn</c:v>
                      </c:pt>
                      <c:pt idx="4">
                        <c:v>Failed to Yield ROW</c:v>
                      </c:pt>
                      <c:pt idx="5">
                        <c:v>Following Too Closely</c:v>
                      </c:pt>
                      <c:pt idx="6">
                        <c:v>Obstruction/Debris</c:v>
                      </c:pt>
                      <c:pt idx="7">
                        <c:v>Operator Inattention</c:v>
                      </c:pt>
                      <c:pt idx="8">
                        <c:v>Operator Inexperience</c:v>
                      </c:pt>
                      <c:pt idx="9">
                        <c:v>Other Environmental</c:v>
                      </c:pt>
                      <c:pt idx="10">
                        <c:v>Other Human Error</c:v>
                      </c:pt>
                      <c:pt idx="11">
                        <c:v>Other Vehicle Error</c:v>
                      </c:pt>
                      <c:pt idx="12">
                        <c:v>Reaction to Uninvolved Vehicle</c:v>
                      </c:pt>
                      <c:pt idx="13">
                        <c:v>Reckless Operation</c:v>
                      </c:pt>
                      <c:pt idx="14">
                        <c:v>Thin Ice</c:v>
                      </c:pt>
                      <c:pt idx="15">
                        <c:v>Stuck Throttle</c:v>
                      </c:pt>
                      <c:pt idx="16">
                        <c:v>Unfamiliar with Terrain</c:v>
                      </c:pt>
                      <c:pt idx="17">
                        <c:v>Unsafe Speed</c:v>
                      </c:pt>
                    </c:strCache>
                  </c:strRef>
                </c:cat>
                <c:val>
                  <c:numRef>
                    <c:extLst xmlns:c15="http://schemas.microsoft.com/office/drawing/2012/chart">
                      <c:ext xmlns:c15="http://schemas.microsoft.com/office/drawing/2012/chart" uri="{02D57815-91ED-43cb-92C2-25804820EDAC}">
                        <c15:formulaRef>
                          <c15:sqref>Sheet1!$D$2:$D$25</c15:sqref>
                        </c15:formulaRef>
                      </c:ext>
                    </c:extLst>
                    <c:numCache>
                      <c:formatCode>General</c:formatCode>
                      <c:ptCount val="18"/>
                    </c:numCache>
                  </c:numRef>
                </c:val>
                <c:extLst xmlns:c15="http://schemas.microsoft.com/office/drawing/2012/chart">
                  <c:ext xmlns:c16="http://schemas.microsoft.com/office/drawing/2014/chart" uri="{C3380CC4-5D6E-409C-BE32-E72D297353CC}">
                    <c16:uniqueId val="{0000000B-98B6-402F-B836-12AEA5A73C0E}"/>
                  </c:ext>
                </c:extLst>
              </c15:ser>
            </c15:filteredBarSeries>
          </c:ext>
        </c:extLst>
      </c:barChart>
      <c:catAx>
        <c:axId val="71319668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90" b="0" i="0" u="none" strike="noStrike" kern="1200" cap="all" baseline="0">
                <a:solidFill>
                  <a:schemeClr val="dk1">
                    <a:lumMod val="75000"/>
                    <a:lumOff val="25000"/>
                  </a:schemeClr>
                </a:solidFill>
                <a:latin typeface="+mn-lt"/>
                <a:ea typeface="+mn-ea"/>
                <a:cs typeface="+mn-cs"/>
              </a:defRPr>
            </a:pPr>
            <a:endParaRPr lang="en-US"/>
          </a:p>
        </c:txPr>
        <c:crossAx val="713194392"/>
        <c:crosses val="autoZero"/>
        <c:auto val="1"/>
        <c:lblAlgn val="ctr"/>
        <c:lblOffset val="100"/>
        <c:noMultiLvlLbl val="0"/>
      </c:catAx>
      <c:valAx>
        <c:axId val="71319439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70" b="0" i="0" u="none" strike="noStrike" kern="1200" baseline="0">
                <a:solidFill>
                  <a:schemeClr val="dk1">
                    <a:lumMod val="75000"/>
                    <a:lumOff val="25000"/>
                  </a:schemeClr>
                </a:solidFill>
                <a:latin typeface="+mn-lt"/>
                <a:ea typeface="+mn-ea"/>
                <a:cs typeface="+mn-cs"/>
              </a:defRPr>
            </a:pPr>
            <a:endParaRPr lang="en-US"/>
          </a:p>
        </c:txPr>
        <c:crossAx val="7131966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Number of Accidents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Sheet1!$A$2:$A$34</c:f>
              <c:strCache>
                <c:ptCount val="29"/>
                <c:pt idx="0">
                  <c:v>Allegany</c:v>
                </c:pt>
                <c:pt idx="1">
                  <c:v>Broome</c:v>
                </c:pt>
                <c:pt idx="2">
                  <c:v>Cattaraugus</c:v>
                </c:pt>
                <c:pt idx="3">
                  <c:v>Cayuga</c:v>
                </c:pt>
                <c:pt idx="4">
                  <c:v>Chenango</c:v>
                </c:pt>
                <c:pt idx="5">
                  <c:v>Cortland</c:v>
                </c:pt>
                <c:pt idx="6">
                  <c:v>Chautauqua</c:v>
                </c:pt>
                <c:pt idx="7">
                  <c:v>Clinton</c:v>
                </c:pt>
                <c:pt idx="8">
                  <c:v>Erie</c:v>
                </c:pt>
                <c:pt idx="9">
                  <c:v>Franklin</c:v>
                </c:pt>
                <c:pt idx="10">
                  <c:v>Fulton</c:v>
                </c:pt>
                <c:pt idx="11">
                  <c:v>Genesee</c:v>
                </c:pt>
                <c:pt idx="12">
                  <c:v>Hamilton</c:v>
                </c:pt>
                <c:pt idx="13">
                  <c:v>Herkimer</c:v>
                </c:pt>
                <c:pt idx="14">
                  <c:v>Jefferson</c:v>
                </c:pt>
                <c:pt idx="15">
                  <c:v>Lewis</c:v>
                </c:pt>
                <c:pt idx="16">
                  <c:v>Madison</c:v>
                </c:pt>
                <c:pt idx="17">
                  <c:v>Monroe</c:v>
                </c:pt>
                <c:pt idx="18">
                  <c:v>Montgomery</c:v>
                </c:pt>
                <c:pt idx="19">
                  <c:v>Oneida</c:v>
                </c:pt>
                <c:pt idx="20">
                  <c:v>Onondaga</c:v>
                </c:pt>
                <c:pt idx="21">
                  <c:v>Ontario</c:v>
                </c:pt>
                <c:pt idx="22">
                  <c:v>Oswego</c:v>
                </c:pt>
                <c:pt idx="23">
                  <c:v>Otsego</c:v>
                </c:pt>
                <c:pt idx="24">
                  <c:v>Saratoga</c:v>
                </c:pt>
                <c:pt idx="25">
                  <c:v>St. Lawrence</c:v>
                </c:pt>
                <c:pt idx="26">
                  <c:v>Warren</c:v>
                </c:pt>
                <c:pt idx="27">
                  <c:v>Wayne</c:v>
                </c:pt>
                <c:pt idx="28">
                  <c:v>Wyoming</c:v>
                </c:pt>
              </c:strCache>
            </c:strRef>
          </c:cat>
          <c:val>
            <c:numRef>
              <c:f>Sheet1!$B$2:$B$34</c:f>
              <c:numCache>
                <c:formatCode>General</c:formatCode>
                <c:ptCount val="29"/>
                <c:pt idx="0">
                  <c:v>1</c:v>
                </c:pt>
                <c:pt idx="1">
                  <c:v>2</c:v>
                </c:pt>
                <c:pt idx="2">
                  <c:v>2</c:v>
                </c:pt>
                <c:pt idx="3">
                  <c:v>3</c:v>
                </c:pt>
                <c:pt idx="4">
                  <c:v>2</c:v>
                </c:pt>
                <c:pt idx="5">
                  <c:v>2</c:v>
                </c:pt>
                <c:pt idx="6">
                  <c:v>6</c:v>
                </c:pt>
                <c:pt idx="7">
                  <c:v>2</c:v>
                </c:pt>
                <c:pt idx="8">
                  <c:v>1</c:v>
                </c:pt>
                <c:pt idx="9">
                  <c:v>7</c:v>
                </c:pt>
                <c:pt idx="10">
                  <c:v>5</c:v>
                </c:pt>
                <c:pt idx="11">
                  <c:v>5</c:v>
                </c:pt>
                <c:pt idx="12">
                  <c:v>12</c:v>
                </c:pt>
                <c:pt idx="13">
                  <c:v>20</c:v>
                </c:pt>
                <c:pt idx="14">
                  <c:v>2</c:v>
                </c:pt>
                <c:pt idx="15">
                  <c:v>37</c:v>
                </c:pt>
                <c:pt idx="16">
                  <c:v>1</c:v>
                </c:pt>
                <c:pt idx="17">
                  <c:v>1</c:v>
                </c:pt>
                <c:pt idx="18">
                  <c:v>2</c:v>
                </c:pt>
                <c:pt idx="19">
                  <c:v>5</c:v>
                </c:pt>
                <c:pt idx="20">
                  <c:v>4</c:v>
                </c:pt>
                <c:pt idx="21">
                  <c:v>1</c:v>
                </c:pt>
                <c:pt idx="22">
                  <c:v>8</c:v>
                </c:pt>
                <c:pt idx="23">
                  <c:v>1</c:v>
                </c:pt>
                <c:pt idx="24">
                  <c:v>3</c:v>
                </c:pt>
                <c:pt idx="25">
                  <c:v>6</c:v>
                </c:pt>
                <c:pt idx="26">
                  <c:v>6</c:v>
                </c:pt>
                <c:pt idx="27">
                  <c:v>2</c:v>
                </c:pt>
                <c:pt idx="28">
                  <c:v>10</c:v>
                </c:pt>
              </c:numCache>
            </c:numRef>
          </c:val>
          <c:extLst>
            <c:ext xmlns:c16="http://schemas.microsoft.com/office/drawing/2014/chart" uri="{C3380CC4-5D6E-409C-BE32-E72D297353CC}">
              <c16:uniqueId val="{0000000B-90F1-47D7-8EE3-078CFFF3F127}"/>
            </c:ext>
          </c:extLst>
        </c:ser>
        <c:dLbls>
          <c:dLblPos val="outEnd"/>
          <c:showLegendKey val="0"/>
          <c:showVal val="1"/>
          <c:showCatName val="0"/>
          <c:showSerName val="0"/>
          <c:showPercent val="0"/>
          <c:showBubbleSize val="0"/>
        </c:dLbls>
        <c:gapWidth val="65"/>
        <c:axId val="713199640"/>
        <c:axId val="713197344"/>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Fatalities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Sheet1!$A$2:$A$34</c15:sqref>
                        </c15:formulaRef>
                      </c:ext>
                    </c:extLst>
                    <c:strCache>
                      <c:ptCount val="29"/>
                      <c:pt idx="0">
                        <c:v>Allegany</c:v>
                      </c:pt>
                      <c:pt idx="1">
                        <c:v>Broome</c:v>
                      </c:pt>
                      <c:pt idx="2">
                        <c:v>Cattaraugus</c:v>
                      </c:pt>
                      <c:pt idx="3">
                        <c:v>Cayuga</c:v>
                      </c:pt>
                      <c:pt idx="4">
                        <c:v>Chenango</c:v>
                      </c:pt>
                      <c:pt idx="5">
                        <c:v>Cortland</c:v>
                      </c:pt>
                      <c:pt idx="6">
                        <c:v>Chautauqua</c:v>
                      </c:pt>
                      <c:pt idx="7">
                        <c:v>Clinton</c:v>
                      </c:pt>
                      <c:pt idx="8">
                        <c:v>Erie</c:v>
                      </c:pt>
                      <c:pt idx="9">
                        <c:v>Franklin</c:v>
                      </c:pt>
                      <c:pt idx="10">
                        <c:v>Fulton</c:v>
                      </c:pt>
                      <c:pt idx="11">
                        <c:v>Genesee</c:v>
                      </c:pt>
                      <c:pt idx="12">
                        <c:v>Hamilton</c:v>
                      </c:pt>
                      <c:pt idx="13">
                        <c:v>Herkimer</c:v>
                      </c:pt>
                      <c:pt idx="14">
                        <c:v>Jefferson</c:v>
                      </c:pt>
                      <c:pt idx="15">
                        <c:v>Lewis</c:v>
                      </c:pt>
                      <c:pt idx="16">
                        <c:v>Madison</c:v>
                      </c:pt>
                      <c:pt idx="17">
                        <c:v>Monroe</c:v>
                      </c:pt>
                      <c:pt idx="18">
                        <c:v>Montgomery</c:v>
                      </c:pt>
                      <c:pt idx="19">
                        <c:v>Oneida</c:v>
                      </c:pt>
                      <c:pt idx="20">
                        <c:v>Onondaga</c:v>
                      </c:pt>
                      <c:pt idx="21">
                        <c:v>Ontario</c:v>
                      </c:pt>
                      <c:pt idx="22">
                        <c:v>Oswego</c:v>
                      </c:pt>
                      <c:pt idx="23">
                        <c:v>Otsego</c:v>
                      </c:pt>
                      <c:pt idx="24">
                        <c:v>Saratoga</c:v>
                      </c:pt>
                      <c:pt idx="25">
                        <c:v>St. Lawrence</c:v>
                      </c:pt>
                      <c:pt idx="26">
                        <c:v>Warren</c:v>
                      </c:pt>
                      <c:pt idx="27">
                        <c:v>Wayne</c:v>
                      </c:pt>
                      <c:pt idx="28">
                        <c:v>Wyoming</c:v>
                      </c:pt>
                    </c:strCache>
                  </c:strRef>
                </c:cat>
                <c:val>
                  <c:numRef>
                    <c:extLst>
                      <c:ext uri="{02D57815-91ED-43cb-92C2-25804820EDAC}">
                        <c15:formulaRef>
                          <c15:sqref>Sheet1!$C$2:$C$34</c15:sqref>
                        </c15:formulaRef>
                      </c:ext>
                    </c:extLst>
                    <c:numCache>
                      <c:formatCode>General</c:formatCode>
                      <c:ptCount val="29"/>
                    </c:numCache>
                  </c:numRef>
                </c:val>
                <c:extLst>
                  <c:ext xmlns:c16="http://schemas.microsoft.com/office/drawing/2014/chart" uri="{C3380CC4-5D6E-409C-BE32-E72D297353CC}">
                    <c16:uniqueId val="{0000000C-90F1-47D7-8EE3-078CFFF3F12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Column2</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Sheet1!$A$2:$A$34</c15:sqref>
                        </c15:formulaRef>
                      </c:ext>
                    </c:extLst>
                    <c:strCache>
                      <c:ptCount val="29"/>
                      <c:pt idx="0">
                        <c:v>Allegany</c:v>
                      </c:pt>
                      <c:pt idx="1">
                        <c:v>Broome</c:v>
                      </c:pt>
                      <c:pt idx="2">
                        <c:v>Cattaraugus</c:v>
                      </c:pt>
                      <c:pt idx="3">
                        <c:v>Cayuga</c:v>
                      </c:pt>
                      <c:pt idx="4">
                        <c:v>Chenango</c:v>
                      </c:pt>
                      <c:pt idx="5">
                        <c:v>Cortland</c:v>
                      </c:pt>
                      <c:pt idx="6">
                        <c:v>Chautauqua</c:v>
                      </c:pt>
                      <c:pt idx="7">
                        <c:v>Clinton</c:v>
                      </c:pt>
                      <c:pt idx="8">
                        <c:v>Erie</c:v>
                      </c:pt>
                      <c:pt idx="9">
                        <c:v>Franklin</c:v>
                      </c:pt>
                      <c:pt idx="10">
                        <c:v>Fulton</c:v>
                      </c:pt>
                      <c:pt idx="11">
                        <c:v>Genesee</c:v>
                      </c:pt>
                      <c:pt idx="12">
                        <c:v>Hamilton</c:v>
                      </c:pt>
                      <c:pt idx="13">
                        <c:v>Herkimer</c:v>
                      </c:pt>
                      <c:pt idx="14">
                        <c:v>Jefferson</c:v>
                      </c:pt>
                      <c:pt idx="15">
                        <c:v>Lewis</c:v>
                      </c:pt>
                      <c:pt idx="16">
                        <c:v>Madison</c:v>
                      </c:pt>
                      <c:pt idx="17">
                        <c:v>Monroe</c:v>
                      </c:pt>
                      <c:pt idx="18">
                        <c:v>Montgomery</c:v>
                      </c:pt>
                      <c:pt idx="19">
                        <c:v>Oneida</c:v>
                      </c:pt>
                      <c:pt idx="20">
                        <c:v>Onondaga</c:v>
                      </c:pt>
                      <c:pt idx="21">
                        <c:v>Ontario</c:v>
                      </c:pt>
                      <c:pt idx="22">
                        <c:v>Oswego</c:v>
                      </c:pt>
                      <c:pt idx="23">
                        <c:v>Otsego</c:v>
                      </c:pt>
                      <c:pt idx="24">
                        <c:v>Saratoga</c:v>
                      </c:pt>
                      <c:pt idx="25">
                        <c:v>St. Lawrence</c:v>
                      </c:pt>
                      <c:pt idx="26">
                        <c:v>Warren</c:v>
                      </c:pt>
                      <c:pt idx="27">
                        <c:v>Wayne</c:v>
                      </c:pt>
                      <c:pt idx="28">
                        <c:v>Wyoming</c:v>
                      </c:pt>
                    </c:strCache>
                  </c:strRef>
                </c:cat>
                <c:val>
                  <c:numRef>
                    <c:extLst xmlns:c15="http://schemas.microsoft.com/office/drawing/2012/chart">
                      <c:ext xmlns:c15="http://schemas.microsoft.com/office/drawing/2012/chart" uri="{02D57815-91ED-43cb-92C2-25804820EDAC}">
                        <c15:formulaRef>
                          <c15:sqref>Sheet1!$D$2:$D$34</c15:sqref>
                        </c15:formulaRef>
                      </c:ext>
                    </c:extLst>
                    <c:numCache>
                      <c:formatCode>General</c:formatCode>
                      <c:ptCount val="29"/>
                    </c:numCache>
                  </c:numRef>
                </c:val>
                <c:extLst xmlns:c15="http://schemas.microsoft.com/office/drawing/2012/chart">
                  <c:ext xmlns:c16="http://schemas.microsoft.com/office/drawing/2014/chart" uri="{C3380CC4-5D6E-409C-BE32-E72D297353CC}">
                    <c16:uniqueId val="{0000000D-90F1-47D7-8EE3-078CFFF3F127}"/>
                  </c:ext>
                </c:extLst>
              </c15:ser>
            </c15:filteredBarSeries>
          </c:ext>
        </c:extLst>
      </c:barChart>
      <c:catAx>
        <c:axId val="713199640"/>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713197344"/>
        <c:crosses val="autoZero"/>
        <c:auto val="1"/>
        <c:lblAlgn val="ctr"/>
        <c:lblOffset val="100"/>
        <c:noMultiLvlLbl val="0"/>
      </c:catAx>
      <c:valAx>
        <c:axId val="71319734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7131996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5400" dirty="0"/>
              <a:t>Time Of Day</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Time Of Day</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4E1-49AC-BB5A-86E5D6C2F195}"/>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54E1-49AC-BB5A-86E5D6C2F195}"/>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4E1-49AC-BB5A-86E5D6C2F195}"/>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54E1-49AC-BB5A-86E5D6C2F195}"/>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4E1-49AC-BB5A-86E5D6C2F195}"/>
              </c:ext>
            </c:extLst>
          </c:dPt>
          <c:dLbls>
            <c:dLbl>
              <c:idx val="0"/>
              <c:layout>
                <c:manualLayout>
                  <c:x val="-6.6813513407420394E-2"/>
                  <c:y val="0.11513173067419305"/>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4E1-49AC-BB5A-86E5D6C2F195}"/>
                </c:ext>
              </c:extLst>
            </c:dLbl>
            <c:dLbl>
              <c:idx val="1"/>
              <c:layout>
                <c:manualLayout>
                  <c:x val="-7.5807640212265437E-2"/>
                  <c:y val="-0.21093748702402271"/>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4E1-49AC-BB5A-86E5D6C2F195}"/>
                </c:ext>
              </c:extLst>
            </c:dLbl>
            <c:dLbl>
              <c:idx val="2"/>
              <c:layout>
                <c:manualLayout>
                  <c:x val="0.11435389794731567"/>
                  <c:y val="0.1024722609647437"/>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4E1-49AC-BB5A-86E5D6C2F195}"/>
                </c:ext>
              </c:extLst>
            </c:dLbl>
            <c:dLbl>
              <c:idx val="3"/>
              <c:layout>
                <c:manualLayout>
                  <c:x val="1.9273128867525111E-2"/>
                  <c:y val="-1.2878380208733724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4E1-49AC-BB5A-86E5D6C2F195}"/>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54E1-49AC-BB5A-86E5D6C2F195}"/>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6AM-12PM</c:v>
                </c:pt>
                <c:pt idx="1">
                  <c:v>12PM-6PM</c:v>
                </c:pt>
                <c:pt idx="2">
                  <c:v>6PM-12AM</c:v>
                </c:pt>
                <c:pt idx="3">
                  <c:v>12AM-6AM</c:v>
                </c:pt>
              </c:strCache>
            </c:strRef>
          </c:cat>
          <c:val>
            <c:numRef>
              <c:f>Sheet1!$B$2:$B$6</c:f>
              <c:numCache>
                <c:formatCode>0%</c:formatCode>
                <c:ptCount val="5"/>
                <c:pt idx="0">
                  <c:v>0.13</c:v>
                </c:pt>
                <c:pt idx="1">
                  <c:v>0.57999999999999996</c:v>
                </c:pt>
                <c:pt idx="2">
                  <c:v>0.26</c:v>
                </c:pt>
                <c:pt idx="3">
                  <c:v>0.03</c:v>
                </c:pt>
              </c:numCache>
            </c:numRef>
          </c:val>
          <c:extLst>
            <c:ext xmlns:c16="http://schemas.microsoft.com/office/drawing/2014/chart" uri="{C3380CC4-5D6E-409C-BE32-E72D297353CC}">
              <c16:uniqueId val="{00000000-54E1-49AC-BB5A-86E5D6C2F19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67340766569965"/>
          <c:y val="2.3349139965684117E-2"/>
          <c:w val="0.75281603866227498"/>
          <c:h val="0.83095245646281668"/>
        </c:manualLayout>
      </c:layout>
      <c:barChart>
        <c:barDir val="bar"/>
        <c:grouping val="clustered"/>
        <c:varyColors val="0"/>
        <c:ser>
          <c:idx val="0"/>
          <c:order val="0"/>
          <c:tx>
            <c:strRef>
              <c:f>Sheet1!$B$1</c:f>
              <c:strCache>
                <c:ptCount val="1"/>
                <c:pt idx="0">
                  <c:v>Number of Accidents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4"/>
                <c:pt idx="0">
                  <c:v>Failed to Negotiate a Turn</c:v>
                </c:pt>
                <c:pt idx="1">
                  <c:v>Unsafe Speed</c:v>
                </c:pt>
                <c:pt idx="2">
                  <c:v>Thin Ice</c:v>
                </c:pt>
                <c:pt idx="3">
                  <c:v>Operator Inexperience</c:v>
                </c:pt>
              </c:strCache>
            </c:strRef>
          </c:cat>
          <c:val>
            <c:numRef>
              <c:f>Sheet1!$B$2:$B$7</c:f>
              <c:numCache>
                <c:formatCode>General</c:formatCode>
                <c:ptCount val="4"/>
                <c:pt idx="0">
                  <c:v>3</c:v>
                </c:pt>
                <c:pt idx="1">
                  <c:v>8</c:v>
                </c:pt>
                <c:pt idx="2">
                  <c:v>3</c:v>
                </c:pt>
                <c:pt idx="3">
                  <c:v>1</c:v>
                </c:pt>
              </c:numCache>
            </c:numRef>
          </c:val>
          <c:extLst>
            <c:ext xmlns:c16="http://schemas.microsoft.com/office/drawing/2014/chart" uri="{C3380CC4-5D6E-409C-BE32-E72D297353CC}">
              <c16:uniqueId val="{00000000-6CE9-4EEE-B006-55FA9AB9C03F}"/>
            </c:ext>
          </c:extLst>
        </c:ser>
        <c:dLbls>
          <c:dLblPos val="inEnd"/>
          <c:showLegendKey val="0"/>
          <c:showVal val="1"/>
          <c:showCatName val="0"/>
          <c:showSerName val="0"/>
          <c:showPercent val="0"/>
          <c:showBubbleSize val="0"/>
        </c:dLbls>
        <c:gapWidth val="65"/>
        <c:axId val="563035288"/>
        <c:axId val="56302840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Column1</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Sheet1!$A$2:$A$7</c15:sqref>
                        </c15:formulaRef>
                      </c:ext>
                    </c:extLst>
                    <c:strCache>
                      <c:ptCount val="4"/>
                      <c:pt idx="0">
                        <c:v>Failed to Negotiate a Turn</c:v>
                      </c:pt>
                      <c:pt idx="1">
                        <c:v>Unsafe Speed</c:v>
                      </c:pt>
                      <c:pt idx="2">
                        <c:v>Thin Ice</c:v>
                      </c:pt>
                      <c:pt idx="3">
                        <c:v>Operator Inexperience</c:v>
                      </c:pt>
                    </c:strCache>
                  </c:strRef>
                </c:cat>
                <c:val>
                  <c:numRef>
                    <c:extLst>
                      <c:ext uri="{02D57815-91ED-43cb-92C2-25804820EDAC}">
                        <c15:formulaRef>
                          <c15:sqref>Sheet1!$C$2:$C$7</c15:sqref>
                        </c15:formulaRef>
                      </c:ext>
                    </c:extLst>
                    <c:numCache>
                      <c:formatCode>General</c:formatCode>
                      <c:ptCount val="4"/>
                    </c:numCache>
                  </c:numRef>
                </c:val>
                <c:extLst>
                  <c:ext xmlns:c16="http://schemas.microsoft.com/office/drawing/2014/chart" uri="{C3380CC4-5D6E-409C-BE32-E72D297353CC}">
                    <c16:uniqueId val="{00000001-6CE9-4EEE-B006-55FA9AB9C03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Column2</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Sheet1!$A$2:$A$7</c15:sqref>
                        </c15:formulaRef>
                      </c:ext>
                    </c:extLst>
                    <c:strCache>
                      <c:ptCount val="4"/>
                      <c:pt idx="0">
                        <c:v>Failed to Negotiate a Turn</c:v>
                      </c:pt>
                      <c:pt idx="1">
                        <c:v>Unsafe Speed</c:v>
                      </c:pt>
                      <c:pt idx="2">
                        <c:v>Thin Ice</c:v>
                      </c:pt>
                      <c:pt idx="3">
                        <c:v>Operator Inexperience</c:v>
                      </c:pt>
                    </c:strCache>
                  </c:strRef>
                </c:cat>
                <c:val>
                  <c:numRef>
                    <c:extLst xmlns:c15="http://schemas.microsoft.com/office/drawing/2012/chart">
                      <c:ext xmlns:c15="http://schemas.microsoft.com/office/drawing/2012/chart" uri="{02D57815-91ED-43cb-92C2-25804820EDAC}">
                        <c15:formulaRef>
                          <c15:sqref>Sheet1!$D$2:$D$7</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2-6CE9-4EEE-B006-55FA9AB9C03F}"/>
                  </c:ext>
                </c:extLst>
              </c15:ser>
            </c15:filteredBarSeries>
          </c:ext>
        </c:extLst>
      </c:barChart>
      <c:catAx>
        <c:axId val="56303528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63028400"/>
        <c:crosses val="autoZero"/>
        <c:auto val="1"/>
        <c:lblAlgn val="ctr"/>
        <c:lblOffset val="100"/>
        <c:noMultiLvlLbl val="0"/>
      </c:catAx>
      <c:valAx>
        <c:axId val="56302840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56303528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28793888427409"/>
          <c:y val="0.1030219710577213"/>
          <c:w val="0.8160336128702057"/>
          <c:h val="0.84278786376845038"/>
        </c:manualLayout>
      </c:layout>
      <c:barChart>
        <c:barDir val="bar"/>
        <c:grouping val="clustered"/>
        <c:varyColors val="0"/>
        <c:ser>
          <c:idx val="0"/>
          <c:order val="0"/>
          <c:tx>
            <c:strRef>
              <c:f>Sheet1!$B$1</c:f>
              <c:strCache>
                <c:ptCount val="1"/>
                <c:pt idx="0">
                  <c:v>NUMBER OF FATALITIES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6"/>
              <c:tx>
                <c:rich>
                  <a:bodyPr/>
                  <a:lstStyle/>
                  <a:p>
                    <a:r>
                      <a:rPr lang="en-US" dirty="0"/>
                      <a:t>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46-49B4-B855-E065FB1A67B0}"/>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Sheet1!$A$2:$A$12</c:f>
              <c:strCache>
                <c:ptCount val="10"/>
                <c:pt idx="0">
                  <c:v>Warren</c:v>
                </c:pt>
                <c:pt idx="1">
                  <c:v>St Lawrence</c:v>
                </c:pt>
                <c:pt idx="2">
                  <c:v>Oswego</c:v>
                </c:pt>
                <c:pt idx="3">
                  <c:v>Orange</c:v>
                </c:pt>
                <c:pt idx="4">
                  <c:v>Oneida</c:v>
                </c:pt>
                <c:pt idx="5">
                  <c:v>Monroe</c:v>
                </c:pt>
                <c:pt idx="6">
                  <c:v>Lewis</c:v>
                </c:pt>
                <c:pt idx="7">
                  <c:v>Herkimer</c:v>
                </c:pt>
                <c:pt idx="8">
                  <c:v>Franklin</c:v>
                </c:pt>
                <c:pt idx="9">
                  <c:v>Albany</c:v>
                </c:pt>
              </c:strCache>
            </c:strRef>
          </c:cat>
          <c:val>
            <c:numRef>
              <c:f>Sheet1!$B$2:$B$12</c:f>
              <c:numCache>
                <c:formatCode>General</c:formatCode>
                <c:ptCount val="10"/>
                <c:pt idx="0">
                  <c:v>1</c:v>
                </c:pt>
                <c:pt idx="1">
                  <c:v>2</c:v>
                </c:pt>
                <c:pt idx="2">
                  <c:v>1</c:v>
                </c:pt>
                <c:pt idx="3">
                  <c:v>1</c:v>
                </c:pt>
                <c:pt idx="4">
                  <c:v>1</c:v>
                </c:pt>
                <c:pt idx="5">
                  <c:v>2</c:v>
                </c:pt>
                <c:pt idx="6">
                  <c:v>3</c:v>
                </c:pt>
                <c:pt idx="7">
                  <c:v>2</c:v>
                </c:pt>
                <c:pt idx="8">
                  <c:v>1</c:v>
                </c:pt>
                <c:pt idx="9">
                  <c:v>1</c:v>
                </c:pt>
              </c:numCache>
            </c:numRef>
          </c:val>
          <c:extLst>
            <c:ext xmlns:c16="http://schemas.microsoft.com/office/drawing/2014/chart" uri="{C3380CC4-5D6E-409C-BE32-E72D297353CC}">
              <c16:uniqueId val="{00000001-A16A-440D-B50D-8B8D8BC5F5E0}"/>
            </c:ext>
          </c:extLst>
        </c:ser>
        <c:dLbls>
          <c:dLblPos val="outEnd"/>
          <c:showLegendKey val="0"/>
          <c:showVal val="1"/>
          <c:showCatName val="0"/>
          <c:showSerName val="0"/>
          <c:showPercent val="0"/>
          <c:showBubbleSize val="0"/>
        </c:dLbls>
        <c:gapWidth val="100"/>
        <c:axId val="608860544"/>
        <c:axId val="60886612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Sheet1!$A$2:$A$12</c15:sqref>
                        </c15:formulaRef>
                      </c:ext>
                    </c:extLst>
                    <c:strCache>
                      <c:ptCount val="10"/>
                      <c:pt idx="0">
                        <c:v>Warren</c:v>
                      </c:pt>
                      <c:pt idx="1">
                        <c:v>St Lawrence</c:v>
                      </c:pt>
                      <c:pt idx="2">
                        <c:v>Oswego</c:v>
                      </c:pt>
                      <c:pt idx="3">
                        <c:v>Orange</c:v>
                      </c:pt>
                      <c:pt idx="4">
                        <c:v>Oneida</c:v>
                      </c:pt>
                      <c:pt idx="5">
                        <c:v>Monroe</c:v>
                      </c:pt>
                      <c:pt idx="6">
                        <c:v>Lewis</c:v>
                      </c:pt>
                      <c:pt idx="7">
                        <c:v>Herkimer</c:v>
                      </c:pt>
                      <c:pt idx="8">
                        <c:v>Franklin</c:v>
                      </c:pt>
                      <c:pt idx="9">
                        <c:v>Albany</c:v>
                      </c:pt>
                    </c:strCache>
                  </c:strRef>
                </c:cat>
                <c:val>
                  <c:numRef>
                    <c:extLst>
                      <c:ext uri="{02D57815-91ED-43cb-92C2-25804820EDAC}">
                        <c15:formulaRef>
                          <c15:sqref>Sheet1!$C$2:$C$12</c15:sqref>
                        </c15:formulaRef>
                      </c:ext>
                    </c:extLst>
                    <c:numCache>
                      <c:formatCode>General</c:formatCode>
                      <c:ptCount val="10"/>
                    </c:numCache>
                  </c:numRef>
                </c:val>
                <c:extLst>
                  <c:ext xmlns:c16="http://schemas.microsoft.com/office/drawing/2014/chart" uri="{C3380CC4-5D6E-409C-BE32-E72D297353CC}">
                    <c16:uniqueId val="{00000002-A16A-440D-B50D-8B8D8BC5F5E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Column2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Sheet1!$A$2:$A$12</c15:sqref>
                        </c15:formulaRef>
                      </c:ext>
                    </c:extLst>
                    <c:strCache>
                      <c:ptCount val="10"/>
                      <c:pt idx="0">
                        <c:v>Warren</c:v>
                      </c:pt>
                      <c:pt idx="1">
                        <c:v>St Lawrence</c:v>
                      </c:pt>
                      <c:pt idx="2">
                        <c:v>Oswego</c:v>
                      </c:pt>
                      <c:pt idx="3">
                        <c:v>Orange</c:v>
                      </c:pt>
                      <c:pt idx="4">
                        <c:v>Oneida</c:v>
                      </c:pt>
                      <c:pt idx="5">
                        <c:v>Monroe</c:v>
                      </c:pt>
                      <c:pt idx="6">
                        <c:v>Lewis</c:v>
                      </c:pt>
                      <c:pt idx="7">
                        <c:v>Herkimer</c:v>
                      </c:pt>
                      <c:pt idx="8">
                        <c:v>Franklin</c:v>
                      </c:pt>
                      <c:pt idx="9">
                        <c:v>Albany</c:v>
                      </c:pt>
                    </c:strCache>
                  </c:strRef>
                </c:cat>
                <c:val>
                  <c:numRef>
                    <c:extLst xmlns:c15="http://schemas.microsoft.com/office/drawing/2012/chart">
                      <c:ext xmlns:c15="http://schemas.microsoft.com/office/drawing/2012/chart" uri="{02D57815-91ED-43cb-92C2-25804820EDAC}">
                        <c15:formulaRef>
                          <c15:sqref>Sheet1!$D$2:$D$12</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3-A16A-440D-B50D-8B8D8BC5F5E0}"/>
                  </c:ext>
                </c:extLst>
              </c15:ser>
            </c15:filteredBarSeries>
          </c:ext>
        </c:extLst>
      </c:barChart>
      <c:catAx>
        <c:axId val="60886054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08866120"/>
        <c:crosses val="autoZero"/>
        <c:auto val="1"/>
        <c:lblAlgn val="ctr"/>
        <c:lblOffset val="100"/>
        <c:noMultiLvlLbl val="0"/>
      </c:catAx>
      <c:valAx>
        <c:axId val="608866120"/>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0886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0.75876</cdr:x>
      <cdr:y>0.40416</cdr:y>
    </cdr:from>
    <cdr:to>
      <cdr:x>0.80168</cdr:x>
      <cdr:y>0.45334</cdr:y>
    </cdr:to>
    <cdr:sp macro="" textlink="">
      <cdr:nvSpPr>
        <cdr:cNvPr id="2" name="TextBox 1">
          <a:extLst xmlns:a="http://schemas.openxmlformats.org/drawingml/2006/main">
            <a:ext uri="{FF2B5EF4-FFF2-40B4-BE49-F238E27FC236}">
              <a16:creationId xmlns:a16="http://schemas.microsoft.com/office/drawing/2014/main" id="{902CA4C2-0B4A-4C92-AFD2-7C6D8359DBD2}"/>
            </a:ext>
          </a:extLst>
        </cdr:cNvPr>
        <cdr:cNvSpPr txBox="1"/>
      </cdr:nvSpPr>
      <cdr:spPr>
        <a:xfrm xmlns:a="http://schemas.openxmlformats.org/drawingml/2006/main">
          <a:off x="5963908" y="2315678"/>
          <a:ext cx="337351" cy="2817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	</a:t>
          </a:r>
        </a:p>
      </cdr:txBody>
    </cdr:sp>
  </cdr:relSizeAnchor>
  <cdr:relSizeAnchor xmlns:cdr="http://schemas.openxmlformats.org/drawingml/2006/chartDrawing">
    <cdr:from>
      <cdr:x>0.25351</cdr:x>
      <cdr:y>0.81656</cdr:y>
    </cdr:from>
    <cdr:to>
      <cdr:x>0.36985</cdr:x>
      <cdr:y>0.97615</cdr:y>
    </cdr:to>
    <cdr:sp macro="" textlink="">
      <cdr:nvSpPr>
        <cdr:cNvPr id="3" name="TextBox 2">
          <a:extLst xmlns:a="http://schemas.openxmlformats.org/drawingml/2006/main">
            <a:ext uri="{FF2B5EF4-FFF2-40B4-BE49-F238E27FC236}">
              <a16:creationId xmlns:a16="http://schemas.microsoft.com/office/drawing/2014/main" id="{38B838C8-4F3D-48BF-A0EE-D42107DFB4D7}"/>
            </a:ext>
          </a:extLst>
        </cdr:cNvPr>
        <cdr:cNvSpPr txBox="1"/>
      </cdr:nvSpPr>
      <cdr:spPr>
        <a:xfrm xmlns:a="http://schemas.openxmlformats.org/drawingml/2006/main">
          <a:off x="1992630" y="46785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p>
      </cdr:txBody>
    </cdr:sp>
  </cdr:relSizeAnchor>
  <cdr:relSizeAnchor xmlns:cdr="http://schemas.openxmlformats.org/drawingml/2006/chartDrawing">
    <cdr:from>
      <cdr:x>0.36669</cdr:x>
      <cdr:y>0.74681</cdr:y>
    </cdr:from>
    <cdr:to>
      <cdr:x>0.49933</cdr:x>
      <cdr:y>0.93863</cdr:y>
    </cdr:to>
    <cdr:sp macro="" textlink="">
      <cdr:nvSpPr>
        <cdr:cNvPr id="4" name="TextBox 3">
          <a:extLst xmlns:a="http://schemas.openxmlformats.org/drawingml/2006/main">
            <a:ext uri="{FF2B5EF4-FFF2-40B4-BE49-F238E27FC236}">
              <a16:creationId xmlns:a16="http://schemas.microsoft.com/office/drawing/2014/main" id="{DD4FAEA9-352D-4F8E-A61A-5DCFD546EC88}"/>
            </a:ext>
          </a:extLst>
        </cdr:cNvPr>
        <cdr:cNvSpPr txBox="1"/>
      </cdr:nvSpPr>
      <cdr:spPr>
        <a:xfrm xmlns:a="http://schemas.openxmlformats.org/drawingml/2006/main">
          <a:off x="2882192" y="4278919"/>
          <a:ext cx="1042560" cy="10990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solidFill>
              <a:schemeClr val="bg1"/>
            </a:solidFill>
          </a:endParaRPr>
        </a:p>
      </cdr:txBody>
    </cdr:sp>
  </cdr:relSizeAnchor>
  <cdr:relSizeAnchor xmlns:cdr="http://schemas.openxmlformats.org/drawingml/2006/chartDrawing">
    <cdr:from>
      <cdr:x>0.76692</cdr:x>
      <cdr:y>0.76168</cdr:y>
    </cdr:from>
    <cdr:to>
      <cdr:x>0.89189</cdr:x>
      <cdr:y>0.92801</cdr:y>
    </cdr:to>
    <cdr:sp macro="" textlink="">
      <cdr:nvSpPr>
        <cdr:cNvPr id="7" name="TextBox 6">
          <a:extLst xmlns:a="http://schemas.openxmlformats.org/drawingml/2006/main">
            <a:ext uri="{FF2B5EF4-FFF2-40B4-BE49-F238E27FC236}">
              <a16:creationId xmlns:a16="http://schemas.microsoft.com/office/drawing/2014/main" id="{600FF8A5-4484-41F2-B0E3-198EA26FF15B}"/>
            </a:ext>
          </a:extLst>
        </cdr:cNvPr>
        <cdr:cNvSpPr txBox="1"/>
      </cdr:nvSpPr>
      <cdr:spPr>
        <a:xfrm xmlns:a="http://schemas.openxmlformats.org/drawingml/2006/main">
          <a:off x="6027985" y="4364126"/>
          <a:ext cx="982297" cy="9530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0.28118</cdr:x>
      <cdr:y>0.02163</cdr:y>
    </cdr:from>
    <cdr:to>
      <cdr:x>0.33628</cdr:x>
      <cdr:y>0.10889</cdr:y>
    </cdr:to>
    <cdr:sp macro="" textlink="">
      <cdr:nvSpPr>
        <cdr:cNvPr id="2" name="TextBox 1">
          <a:extLst xmlns:a="http://schemas.openxmlformats.org/drawingml/2006/main">
            <a:ext uri="{FF2B5EF4-FFF2-40B4-BE49-F238E27FC236}">
              <a16:creationId xmlns:a16="http://schemas.microsoft.com/office/drawing/2014/main" id="{7489A4EE-6610-450C-9EBE-8A57A042D910}"/>
            </a:ext>
          </a:extLst>
        </cdr:cNvPr>
        <cdr:cNvSpPr txBox="1"/>
      </cdr:nvSpPr>
      <cdr:spPr>
        <a:xfrm xmlns:a="http://schemas.openxmlformats.org/drawingml/2006/main">
          <a:off x="2200696" y="119080"/>
          <a:ext cx="431248" cy="4804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	</a:t>
          </a:r>
        </a:p>
      </cdr:txBody>
    </cdr:sp>
  </cdr:relSizeAnchor>
  <cdr:relSizeAnchor xmlns:cdr="http://schemas.openxmlformats.org/drawingml/2006/chartDrawing">
    <cdr:from>
      <cdr:x>0.3535</cdr:x>
      <cdr:y>0.20999</cdr:y>
    </cdr:from>
    <cdr:to>
      <cdr:x>0.47174</cdr:x>
      <cdr:y>0.37607</cdr:y>
    </cdr:to>
    <cdr:sp macro="" textlink="">
      <cdr:nvSpPr>
        <cdr:cNvPr id="3" name="TextBox 2">
          <a:extLst xmlns:a="http://schemas.openxmlformats.org/drawingml/2006/main">
            <a:ext uri="{FF2B5EF4-FFF2-40B4-BE49-F238E27FC236}">
              <a16:creationId xmlns:a16="http://schemas.microsoft.com/office/drawing/2014/main" id="{231CB4A7-6C86-4440-A2FA-5802BA13F34A}"/>
            </a:ext>
          </a:extLst>
        </cdr:cNvPr>
        <cdr:cNvSpPr txBox="1"/>
      </cdr:nvSpPr>
      <cdr:spPr>
        <a:xfrm xmlns:a="http://schemas.openxmlformats.org/drawingml/2006/main">
          <a:off x="2733808" y="115619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0.27659</cdr:x>
      <cdr:y>0.13422</cdr:y>
    </cdr:from>
    <cdr:to>
      <cdr:x>0.45108</cdr:x>
      <cdr:y>0.23818</cdr:y>
    </cdr:to>
    <cdr:sp macro="" textlink="">
      <cdr:nvSpPr>
        <cdr:cNvPr id="4" name="TextBox 3">
          <a:extLst xmlns:a="http://schemas.openxmlformats.org/drawingml/2006/main">
            <a:ext uri="{FF2B5EF4-FFF2-40B4-BE49-F238E27FC236}">
              <a16:creationId xmlns:a16="http://schemas.microsoft.com/office/drawing/2014/main" id="{D6B52AEF-5049-4EAD-B4F9-603D377ACCDE}"/>
            </a:ext>
          </a:extLst>
        </cdr:cNvPr>
        <cdr:cNvSpPr txBox="1"/>
      </cdr:nvSpPr>
      <cdr:spPr>
        <a:xfrm xmlns:a="http://schemas.openxmlformats.org/drawingml/2006/main">
          <a:off x="2164771" y="739012"/>
          <a:ext cx="1365672" cy="5723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p>
      </cdr:txBody>
    </cdr:sp>
  </cdr:relSizeAnchor>
  <cdr:relSizeAnchor xmlns:cdr="http://schemas.openxmlformats.org/drawingml/2006/chartDrawing">
    <cdr:from>
      <cdr:x>0.47978</cdr:x>
      <cdr:y>0.34342</cdr:y>
    </cdr:from>
    <cdr:to>
      <cdr:x>0.61179</cdr:x>
      <cdr:y>0.4105</cdr:y>
    </cdr:to>
    <cdr:sp macro="" textlink="">
      <cdr:nvSpPr>
        <cdr:cNvPr id="5" name="TextBox 4">
          <a:extLst xmlns:a="http://schemas.openxmlformats.org/drawingml/2006/main">
            <a:ext uri="{FF2B5EF4-FFF2-40B4-BE49-F238E27FC236}">
              <a16:creationId xmlns:a16="http://schemas.microsoft.com/office/drawing/2014/main" id="{898EEF6E-F6A3-46A7-B66A-E81399C89C1D}"/>
            </a:ext>
          </a:extLst>
        </cdr:cNvPr>
        <cdr:cNvSpPr txBox="1"/>
      </cdr:nvSpPr>
      <cdr:spPr>
        <a:xfrm xmlns:a="http://schemas.openxmlformats.org/drawingml/2006/main">
          <a:off x="3755067" y="1890840"/>
          <a:ext cx="1033196" cy="3693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p>
      </cdr:txBody>
    </cdr:sp>
  </cdr:relSizeAnchor>
  <cdr:relSizeAnchor xmlns:cdr="http://schemas.openxmlformats.org/drawingml/2006/chartDrawing">
    <cdr:from>
      <cdr:x>0.55699</cdr:x>
      <cdr:y>0.67186</cdr:y>
    </cdr:from>
    <cdr:to>
      <cdr:x>0.62248</cdr:x>
      <cdr:y>0.74223</cdr:y>
    </cdr:to>
    <cdr:sp macro="" textlink="">
      <cdr:nvSpPr>
        <cdr:cNvPr id="6" name="TextBox 5">
          <a:extLst xmlns:a="http://schemas.openxmlformats.org/drawingml/2006/main">
            <a:ext uri="{FF2B5EF4-FFF2-40B4-BE49-F238E27FC236}">
              <a16:creationId xmlns:a16="http://schemas.microsoft.com/office/drawing/2014/main" id="{97F44EC0-3DE1-4884-A286-704CBE215755}"/>
            </a:ext>
          </a:extLst>
        </cdr:cNvPr>
        <cdr:cNvSpPr txBox="1"/>
      </cdr:nvSpPr>
      <cdr:spPr>
        <a:xfrm xmlns:a="http://schemas.openxmlformats.org/drawingml/2006/main">
          <a:off x="4359362" y="3699188"/>
          <a:ext cx="512567" cy="3874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p>
      </cdr:txBody>
    </cdr:sp>
  </cdr:relSizeAnchor>
  <cdr:relSizeAnchor xmlns:cdr="http://schemas.openxmlformats.org/drawingml/2006/chartDrawing">
    <cdr:from>
      <cdr:x>0.30099</cdr:x>
      <cdr:y>0.23837</cdr:y>
    </cdr:from>
    <cdr:to>
      <cdr:x>0.41782</cdr:x>
      <cdr:y>0.30545</cdr:y>
    </cdr:to>
    <cdr:sp macro="" textlink="">
      <cdr:nvSpPr>
        <cdr:cNvPr id="7" name="TextBox 6">
          <a:extLst xmlns:a="http://schemas.openxmlformats.org/drawingml/2006/main">
            <a:ext uri="{FF2B5EF4-FFF2-40B4-BE49-F238E27FC236}">
              <a16:creationId xmlns:a16="http://schemas.microsoft.com/office/drawing/2014/main" id="{D873D169-A0B5-4A3A-A569-2C1E202BE01C}"/>
            </a:ext>
          </a:extLst>
        </cdr:cNvPr>
        <cdr:cNvSpPr txBox="1"/>
      </cdr:nvSpPr>
      <cdr:spPr>
        <a:xfrm xmlns:a="http://schemas.openxmlformats.org/drawingml/2006/main">
          <a:off x="2355742" y="1312449"/>
          <a:ext cx="914400" cy="3693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	</a:t>
          </a:r>
        </a:p>
      </cdr:txBody>
    </cdr:sp>
  </cdr:relSizeAnchor>
</c:userShapes>
</file>

<file path=ppt/drawings/drawing3.xml><?xml version="1.0" encoding="utf-8"?>
<c:userShapes xmlns:c="http://schemas.openxmlformats.org/drawingml/2006/chart">
  <cdr:relSizeAnchor xmlns:cdr="http://schemas.openxmlformats.org/drawingml/2006/chartDrawing">
    <cdr:from>
      <cdr:x>0.80114</cdr:x>
      <cdr:y>0.05798</cdr:y>
    </cdr:from>
    <cdr:to>
      <cdr:x>0.97581</cdr:x>
      <cdr:y>0.19449</cdr:y>
    </cdr:to>
    <cdr:sp macro="" textlink="">
      <cdr:nvSpPr>
        <cdr:cNvPr id="2" name="TextBox 1">
          <a:extLst xmlns:a="http://schemas.openxmlformats.org/drawingml/2006/main">
            <a:ext uri="{FF2B5EF4-FFF2-40B4-BE49-F238E27FC236}">
              <a16:creationId xmlns:a16="http://schemas.microsoft.com/office/drawing/2014/main" id="{2DE6CD16-D404-45D1-8DE7-B97692BAD295}"/>
            </a:ext>
          </a:extLst>
        </cdr:cNvPr>
        <cdr:cNvSpPr txBox="1"/>
      </cdr:nvSpPr>
      <cdr:spPr>
        <a:xfrm xmlns:a="http://schemas.openxmlformats.org/drawingml/2006/main">
          <a:off x="4193754" y="38836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0.32261</cdr:x>
      <cdr:y>0.24538</cdr:y>
    </cdr:from>
    <cdr:to>
      <cdr:x>0.37253</cdr:x>
      <cdr:y>0.35534</cdr:y>
    </cdr:to>
    <cdr:sp macro="" textlink="">
      <cdr:nvSpPr>
        <cdr:cNvPr id="2" name="TextBox 1">
          <a:extLst xmlns:a="http://schemas.openxmlformats.org/drawingml/2006/main">
            <a:ext uri="{FF2B5EF4-FFF2-40B4-BE49-F238E27FC236}">
              <a16:creationId xmlns:a16="http://schemas.microsoft.com/office/drawing/2014/main" id="{74BBC1C8-9D3E-43F4-9CD2-D7D0C9849762}"/>
            </a:ext>
          </a:extLst>
        </cdr:cNvPr>
        <cdr:cNvSpPr txBox="1"/>
      </cdr:nvSpPr>
      <cdr:spPr>
        <a:xfrm xmlns:a="http://schemas.openxmlformats.org/drawingml/2006/main">
          <a:off x="2404730" y="1067738"/>
          <a:ext cx="372140" cy="4784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3870D97-0CE8-41EB-8208-A92252856532}" type="datetimeFigureOut">
              <a:rPr lang="en-US" smtClean="0"/>
              <a:t>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03EED46-A7E8-4CCB-B5F6-05ACE201130B}" type="slidenum">
              <a:rPr lang="en-US" smtClean="0"/>
              <a:t>‹#›</a:t>
            </a:fld>
            <a:endParaRPr lang="en-US"/>
          </a:p>
        </p:txBody>
      </p:sp>
    </p:spTree>
    <p:extLst>
      <p:ext uri="{BB962C8B-B14F-4D97-AF65-F5344CB8AC3E}">
        <p14:creationId xmlns:p14="http://schemas.microsoft.com/office/powerpoint/2010/main" val="206842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of 160 accidents; resulting in 21 reported fatalities</a:t>
            </a:r>
          </a:p>
        </p:txBody>
      </p:sp>
      <p:sp>
        <p:nvSpPr>
          <p:cNvPr id="4" name="Slide Number Placeholder 3"/>
          <p:cNvSpPr>
            <a:spLocks noGrp="1"/>
          </p:cNvSpPr>
          <p:nvPr>
            <p:ph type="sldNum" sz="quarter" idx="5"/>
          </p:nvPr>
        </p:nvSpPr>
        <p:spPr/>
        <p:txBody>
          <a:bodyPr/>
          <a:lstStyle/>
          <a:p>
            <a:fld id="{803EED46-A7E8-4CCB-B5F6-05ACE201130B}" type="slidenum">
              <a:rPr lang="en-US" smtClean="0"/>
              <a:t>2</a:t>
            </a:fld>
            <a:endParaRPr lang="en-US"/>
          </a:p>
        </p:txBody>
      </p:sp>
    </p:spTree>
    <p:extLst>
      <p:ext uri="{BB962C8B-B14F-4D97-AF65-F5344CB8AC3E}">
        <p14:creationId xmlns:p14="http://schemas.microsoft.com/office/powerpoint/2010/main" val="221510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OPRHP is responsible for collecting accident report information submitted by both Law Enforcement.  We are aware many accidents go unreported, which will impact accuracy of information reflected in graphs and charts.</a:t>
            </a:r>
          </a:p>
        </p:txBody>
      </p:sp>
      <p:sp>
        <p:nvSpPr>
          <p:cNvPr id="4" name="Slide Number Placeholder 3"/>
          <p:cNvSpPr>
            <a:spLocks noGrp="1"/>
          </p:cNvSpPr>
          <p:nvPr>
            <p:ph type="sldNum" sz="quarter" idx="5"/>
          </p:nvPr>
        </p:nvSpPr>
        <p:spPr/>
        <p:txBody>
          <a:bodyPr/>
          <a:lstStyle/>
          <a:p>
            <a:fld id="{803EED46-A7E8-4CCB-B5F6-05ACE201130B}" type="slidenum">
              <a:rPr lang="en-US" smtClean="0"/>
              <a:t>3</a:t>
            </a:fld>
            <a:endParaRPr lang="en-US"/>
          </a:p>
        </p:txBody>
      </p:sp>
    </p:spTree>
    <p:extLst>
      <p:ext uri="{BB962C8B-B14F-4D97-AF65-F5344CB8AC3E}">
        <p14:creationId xmlns:p14="http://schemas.microsoft.com/office/powerpoint/2010/main" val="275577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EED46-A7E8-4CCB-B5F6-05ACE201130B}" type="slidenum">
              <a:rPr lang="en-US" smtClean="0"/>
              <a:t>5</a:t>
            </a:fld>
            <a:endParaRPr lang="en-US"/>
          </a:p>
        </p:txBody>
      </p:sp>
    </p:spTree>
    <p:extLst>
      <p:ext uri="{BB962C8B-B14F-4D97-AF65-F5344CB8AC3E}">
        <p14:creationId xmlns:p14="http://schemas.microsoft.com/office/powerpoint/2010/main" val="109872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EED46-A7E8-4CCB-B5F6-05ACE201130B}" type="slidenum">
              <a:rPr lang="en-US" smtClean="0"/>
              <a:t>6</a:t>
            </a:fld>
            <a:endParaRPr lang="en-US"/>
          </a:p>
        </p:txBody>
      </p:sp>
    </p:spTree>
    <p:extLst>
      <p:ext uri="{BB962C8B-B14F-4D97-AF65-F5344CB8AC3E}">
        <p14:creationId xmlns:p14="http://schemas.microsoft.com/office/powerpoint/2010/main" val="2307397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EED46-A7E8-4CCB-B5F6-05ACE201130B}" type="slidenum">
              <a:rPr lang="en-US" smtClean="0"/>
              <a:t>7</a:t>
            </a:fld>
            <a:endParaRPr lang="en-US"/>
          </a:p>
        </p:txBody>
      </p:sp>
    </p:spTree>
    <p:extLst>
      <p:ext uri="{BB962C8B-B14F-4D97-AF65-F5344CB8AC3E}">
        <p14:creationId xmlns:p14="http://schemas.microsoft.com/office/powerpoint/2010/main" val="91856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EED46-A7E8-4CCB-B5F6-05ACE201130B}" type="slidenum">
              <a:rPr lang="en-US" smtClean="0"/>
              <a:t>8</a:t>
            </a:fld>
            <a:endParaRPr lang="en-US"/>
          </a:p>
        </p:txBody>
      </p:sp>
    </p:spTree>
    <p:extLst>
      <p:ext uri="{BB962C8B-B14F-4D97-AF65-F5344CB8AC3E}">
        <p14:creationId xmlns:p14="http://schemas.microsoft.com/office/powerpoint/2010/main" val="1182273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EED46-A7E8-4CCB-B5F6-05ACE201130B}" type="slidenum">
              <a:rPr lang="en-US" smtClean="0"/>
              <a:t>10</a:t>
            </a:fld>
            <a:endParaRPr lang="en-US"/>
          </a:p>
        </p:txBody>
      </p:sp>
    </p:spTree>
    <p:extLst>
      <p:ext uri="{BB962C8B-B14F-4D97-AF65-F5344CB8AC3E}">
        <p14:creationId xmlns:p14="http://schemas.microsoft.com/office/powerpoint/2010/main" val="4166662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EED46-A7E8-4CCB-B5F6-05ACE201130B}" type="slidenum">
              <a:rPr lang="en-US" smtClean="0"/>
              <a:t>11</a:t>
            </a:fld>
            <a:endParaRPr lang="en-US"/>
          </a:p>
        </p:txBody>
      </p:sp>
    </p:spTree>
    <p:extLst>
      <p:ext uri="{BB962C8B-B14F-4D97-AF65-F5344CB8AC3E}">
        <p14:creationId xmlns:p14="http://schemas.microsoft.com/office/powerpoint/2010/main" val="295321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9D44B-6566-476B-A897-A30E119E9C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4C1F45-225D-411C-BF0B-06F832B7B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66AFFB-ACD5-45CA-AA93-6E6F95459FB0}"/>
              </a:ext>
            </a:extLst>
          </p:cNvPr>
          <p:cNvSpPr>
            <a:spLocks noGrp="1"/>
          </p:cNvSpPr>
          <p:nvPr>
            <p:ph type="dt" sz="half" idx="10"/>
          </p:nvPr>
        </p:nvSpPr>
        <p:spPr/>
        <p:txBody>
          <a:bodyPr/>
          <a:lstStyle/>
          <a:p>
            <a:fld id="{CDD7D56A-C9EB-400E-A477-5FE78B9520B5}" type="datetimeFigureOut">
              <a:rPr lang="en-US" smtClean="0"/>
              <a:t>1/3/2022</a:t>
            </a:fld>
            <a:endParaRPr lang="en-US"/>
          </a:p>
        </p:txBody>
      </p:sp>
      <p:sp>
        <p:nvSpPr>
          <p:cNvPr id="5" name="Footer Placeholder 4">
            <a:extLst>
              <a:ext uri="{FF2B5EF4-FFF2-40B4-BE49-F238E27FC236}">
                <a16:creationId xmlns:a16="http://schemas.microsoft.com/office/drawing/2014/main" id="{4718B1EE-323F-4F2F-B648-A77E65C10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0E33A-7109-4075-93DA-1D9EF73721D0}"/>
              </a:ext>
            </a:extLst>
          </p:cNvPr>
          <p:cNvSpPr>
            <a:spLocks noGrp="1"/>
          </p:cNvSpPr>
          <p:nvPr>
            <p:ph type="sldNum" sz="quarter" idx="12"/>
          </p:nvPr>
        </p:nvSpPr>
        <p:spPr/>
        <p:txBody>
          <a:bodyPr/>
          <a:lstStyle/>
          <a:p>
            <a:fld id="{316A5569-67E4-40B6-B658-4DC7B7295827}" type="slidenum">
              <a:rPr lang="en-US" smtClean="0"/>
              <a:t>‹#›</a:t>
            </a:fld>
            <a:endParaRPr lang="en-US"/>
          </a:p>
        </p:txBody>
      </p:sp>
    </p:spTree>
    <p:extLst>
      <p:ext uri="{BB962C8B-B14F-4D97-AF65-F5344CB8AC3E}">
        <p14:creationId xmlns:p14="http://schemas.microsoft.com/office/powerpoint/2010/main" val="3478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8114-83CA-471E-B880-33BADF6A43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243A69-384C-4DDA-8433-A70DCEA957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2B02D-7E0C-4FC7-99A2-0D388B71DDF7}"/>
              </a:ext>
            </a:extLst>
          </p:cNvPr>
          <p:cNvSpPr>
            <a:spLocks noGrp="1"/>
          </p:cNvSpPr>
          <p:nvPr>
            <p:ph type="dt" sz="half" idx="10"/>
          </p:nvPr>
        </p:nvSpPr>
        <p:spPr/>
        <p:txBody>
          <a:bodyPr/>
          <a:lstStyle/>
          <a:p>
            <a:fld id="{CDD7D56A-C9EB-400E-A477-5FE78B9520B5}" type="datetimeFigureOut">
              <a:rPr lang="en-US" smtClean="0"/>
              <a:t>1/3/2022</a:t>
            </a:fld>
            <a:endParaRPr lang="en-US"/>
          </a:p>
        </p:txBody>
      </p:sp>
      <p:sp>
        <p:nvSpPr>
          <p:cNvPr id="5" name="Footer Placeholder 4">
            <a:extLst>
              <a:ext uri="{FF2B5EF4-FFF2-40B4-BE49-F238E27FC236}">
                <a16:creationId xmlns:a16="http://schemas.microsoft.com/office/drawing/2014/main" id="{423498F3-FBCE-45AB-902E-3F6D46CBA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0B505-A432-4ED5-80A4-C3776F6DCC76}"/>
              </a:ext>
            </a:extLst>
          </p:cNvPr>
          <p:cNvSpPr>
            <a:spLocks noGrp="1"/>
          </p:cNvSpPr>
          <p:nvPr>
            <p:ph type="sldNum" sz="quarter" idx="12"/>
          </p:nvPr>
        </p:nvSpPr>
        <p:spPr/>
        <p:txBody>
          <a:bodyPr/>
          <a:lstStyle/>
          <a:p>
            <a:fld id="{316A5569-67E4-40B6-B658-4DC7B7295827}" type="slidenum">
              <a:rPr lang="en-US" smtClean="0"/>
              <a:t>‹#›</a:t>
            </a:fld>
            <a:endParaRPr lang="en-US"/>
          </a:p>
        </p:txBody>
      </p:sp>
    </p:spTree>
    <p:extLst>
      <p:ext uri="{BB962C8B-B14F-4D97-AF65-F5344CB8AC3E}">
        <p14:creationId xmlns:p14="http://schemas.microsoft.com/office/powerpoint/2010/main" val="284135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A873A4-7E5A-45A8-B1BE-C18D7EEEB5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A031CB-6915-4694-9FB5-C0C0B7E1D8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A7C55-7DA1-40C4-8929-BA79B099C171}"/>
              </a:ext>
            </a:extLst>
          </p:cNvPr>
          <p:cNvSpPr>
            <a:spLocks noGrp="1"/>
          </p:cNvSpPr>
          <p:nvPr>
            <p:ph type="dt" sz="half" idx="10"/>
          </p:nvPr>
        </p:nvSpPr>
        <p:spPr/>
        <p:txBody>
          <a:bodyPr/>
          <a:lstStyle/>
          <a:p>
            <a:fld id="{CDD7D56A-C9EB-400E-A477-5FE78B9520B5}" type="datetimeFigureOut">
              <a:rPr lang="en-US" smtClean="0"/>
              <a:t>1/3/2022</a:t>
            </a:fld>
            <a:endParaRPr lang="en-US"/>
          </a:p>
        </p:txBody>
      </p:sp>
      <p:sp>
        <p:nvSpPr>
          <p:cNvPr id="5" name="Footer Placeholder 4">
            <a:extLst>
              <a:ext uri="{FF2B5EF4-FFF2-40B4-BE49-F238E27FC236}">
                <a16:creationId xmlns:a16="http://schemas.microsoft.com/office/drawing/2014/main" id="{51840504-380F-4FC2-90A1-E32AE3D26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30A44-DCDD-4C4F-9BE6-C9319DCC2E22}"/>
              </a:ext>
            </a:extLst>
          </p:cNvPr>
          <p:cNvSpPr>
            <a:spLocks noGrp="1"/>
          </p:cNvSpPr>
          <p:nvPr>
            <p:ph type="sldNum" sz="quarter" idx="12"/>
          </p:nvPr>
        </p:nvSpPr>
        <p:spPr/>
        <p:txBody>
          <a:bodyPr/>
          <a:lstStyle/>
          <a:p>
            <a:fld id="{316A5569-67E4-40B6-B658-4DC7B7295827}" type="slidenum">
              <a:rPr lang="en-US" smtClean="0"/>
              <a:t>‹#›</a:t>
            </a:fld>
            <a:endParaRPr lang="en-US"/>
          </a:p>
        </p:txBody>
      </p:sp>
    </p:spTree>
    <p:extLst>
      <p:ext uri="{BB962C8B-B14F-4D97-AF65-F5344CB8AC3E}">
        <p14:creationId xmlns:p14="http://schemas.microsoft.com/office/powerpoint/2010/main" val="358693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815D-139C-4984-9C19-0F0202A429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5E7729-4BF1-4BFF-9B44-2387880732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48563-3D7B-4E71-B831-B03079D53DBA}"/>
              </a:ext>
            </a:extLst>
          </p:cNvPr>
          <p:cNvSpPr>
            <a:spLocks noGrp="1"/>
          </p:cNvSpPr>
          <p:nvPr>
            <p:ph type="dt" sz="half" idx="10"/>
          </p:nvPr>
        </p:nvSpPr>
        <p:spPr/>
        <p:txBody>
          <a:bodyPr/>
          <a:lstStyle/>
          <a:p>
            <a:fld id="{CDD7D56A-C9EB-400E-A477-5FE78B9520B5}" type="datetimeFigureOut">
              <a:rPr lang="en-US" smtClean="0"/>
              <a:t>1/3/2022</a:t>
            </a:fld>
            <a:endParaRPr lang="en-US"/>
          </a:p>
        </p:txBody>
      </p:sp>
      <p:sp>
        <p:nvSpPr>
          <p:cNvPr id="5" name="Footer Placeholder 4">
            <a:extLst>
              <a:ext uri="{FF2B5EF4-FFF2-40B4-BE49-F238E27FC236}">
                <a16:creationId xmlns:a16="http://schemas.microsoft.com/office/drawing/2014/main" id="{5545F245-846C-459F-AE3C-5234F121E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02661-47DF-4552-9E92-C53B70BCC1C0}"/>
              </a:ext>
            </a:extLst>
          </p:cNvPr>
          <p:cNvSpPr>
            <a:spLocks noGrp="1"/>
          </p:cNvSpPr>
          <p:nvPr>
            <p:ph type="sldNum" sz="quarter" idx="12"/>
          </p:nvPr>
        </p:nvSpPr>
        <p:spPr/>
        <p:txBody>
          <a:bodyPr/>
          <a:lstStyle/>
          <a:p>
            <a:fld id="{316A5569-67E4-40B6-B658-4DC7B7295827}" type="slidenum">
              <a:rPr lang="en-US" smtClean="0"/>
              <a:t>‹#›</a:t>
            </a:fld>
            <a:endParaRPr lang="en-US"/>
          </a:p>
        </p:txBody>
      </p:sp>
    </p:spTree>
    <p:extLst>
      <p:ext uri="{BB962C8B-B14F-4D97-AF65-F5344CB8AC3E}">
        <p14:creationId xmlns:p14="http://schemas.microsoft.com/office/powerpoint/2010/main" val="352478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ACA3A-208F-4800-893A-A0A2A4811E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265C6F-816D-4A63-85FB-2826740136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59EAD-F2DB-4A1C-92C2-EEF2087A89BC}"/>
              </a:ext>
            </a:extLst>
          </p:cNvPr>
          <p:cNvSpPr>
            <a:spLocks noGrp="1"/>
          </p:cNvSpPr>
          <p:nvPr>
            <p:ph type="dt" sz="half" idx="10"/>
          </p:nvPr>
        </p:nvSpPr>
        <p:spPr/>
        <p:txBody>
          <a:bodyPr/>
          <a:lstStyle/>
          <a:p>
            <a:fld id="{CDD7D56A-C9EB-400E-A477-5FE78B9520B5}" type="datetimeFigureOut">
              <a:rPr lang="en-US" smtClean="0"/>
              <a:t>1/3/2022</a:t>
            </a:fld>
            <a:endParaRPr lang="en-US"/>
          </a:p>
        </p:txBody>
      </p:sp>
      <p:sp>
        <p:nvSpPr>
          <p:cNvPr id="5" name="Footer Placeholder 4">
            <a:extLst>
              <a:ext uri="{FF2B5EF4-FFF2-40B4-BE49-F238E27FC236}">
                <a16:creationId xmlns:a16="http://schemas.microsoft.com/office/drawing/2014/main" id="{430605A1-9267-4EFD-94E0-13F21F822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B8478-7149-4EDF-9A67-A17492AE6075}"/>
              </a:ext>
            </a:extLst>
          </p:cNvPr>
          <p:cNvSpPr>
            <a:spLocks noGrp="1"/>
          </p:cNvSpPr>
          <p:nvPr>
            <p:ph type="sldNum" sz="quarter" idx="12"/>
          </p:nvPr>
        </p:nvSpPr>
        <p:spPr/>
        <p:txBody>
          <a:bodyPr/>
          <a:lstStyle/>
          <a:p>
            <a:fld id="{316A5569-67E4-40B6-B658-4DC7B7295827}" type="slidenum">
              <a:rPr lang="en-US" smtClean="0"/>
              <a:t>‹#›</a:t>
            </a:fld>
            <a:endParaRPr lang="en-US"/>
          </a:p>
        </p:txBody>
      </p:sp>
    </p:spTree>
    <p:extLst>
      <p:ext uri="{BB962C8B-B14F-4D97-AF65-F5344CB8AC3E}">
        <p14:creationId xmlns:p14="http://schemas.microsoft.com/office/powerpoint/2010/main" val="310267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974D-FC60-4B73-949D-77DAA3C7C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0C5FF1-86E5-43ED-85B0-A429A3A5A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071CAB-16F8-4EEB-92D7-BB0EE734F8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90C8CE-90B7-4817-B0AC-257BD833288A}"/>
              </a:ext>
            </a:extLst>
          </p:cNvPr>
          <p:cNvSpPr>
            <a:spLocks noGrp="1"/>
          </p:cNvSpPr>
          <p:nvPr>
            <p:ph type="dt" sz="half" idx="10"/>
          </p:nvPr>
        </p:nvSpPr>
        <p:spPr/>
        <p:txBody>
          <a:bodyPr/>
          <a:lstStyle/>
          <a:p>
            <a:fld id="{CDD7D56A-C9EB-400E-A477-5FE78B9520B5}" type="datetimeFigureOut">
              <a:rPr lang="en-US" smtClean="0"/>
              <a:t>1/3/2022</a:t>
            </a:fld>
            <a:endParaRPr lang="en-US"/>
          </a:p>
        </p:txBody>
      </p:sp>
      <p:sp>
        <p:nvSpPr>
          <p:cNvPr id="6" name="Footer Placeholder 5">
            <a:extLst>
              <a:ext uri="{FF2B5EF4-FFF2-40B4-BE49-F238E27FC236}">
                <a16:creationId xmlns:a16="http://schemas.microsoft.com/office/drawing/2014/main" id="{4607918D-DD00-4C7D-9937-885DD50E4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8EE26-2C39-48D8-8C84-1D964BC15641}"/>
              </a:ext>
            </a:extLst>
          </p:cNvPr>
          <p:cNvSpPr>
            <a:spLocks noGrp="1"/>
          </p:cNvSpPr>
          <p:nvPr>
            <p:ph type="sldNum" sz="quarter" idx="12"/>
          </p:nvPr>
        </p:nvSpPr>
        <p:spPr/>
        <p:txBody>
          <a:bodyPr/>
          <a:lstStyle/>
          <a:p>
            <a:fld id="{316A5569-67E4-40B6-B658-4DC7B7295827}" type="slidenum">
              <a:rPr lang="en-US" smtClean="0"/>
              <a:t>‹#›</a:t>
            </a:fld>
            <a:endParaRPr lang="en-US"/>
          </a:p>
        </p:txBody>
      </p:sp>
    </p:spTree>
    <p:extLst>
      <p:ext uri="{BB962C8B-B14F-4D97-AF65-F5344CB8AC3E}">
        <p14:creationId xmlns:p14="http://schemas.microsoft.com/office/powerpoint/2010/main" val="326293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A5D6-6987-4DBC-BEC8-CA3963BEFD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D26081-6057-4450-BB96-4C6B13B4B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7DD92C-1E2C-45D2-9F73-3B4391DDD4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E785AD-896F-4AA4-8A87-43E89250DF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51A268-FC6A-4BAC-9FED-76784CB4FF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F0D3EB-8610-471B-8B96-8C8EEC935E27}"/>
              </a:ext>
            </a:extLst>
          </p:cNvPr>
          <p:cNvSpPr>
            <a:spLocks noGrp="1"/>
          </p:cNvSpPr>
          <p:nvPr>
            <p:ph type="dt" sz="half" idx="10"/>
          </p:nvPr>
        </p:nvSpPr>
        <p:spPr/>
        <p:txBody>
          <a:bodyPr/>
          <a:lstStyle/>
          <a:p>
            <a:fld id="{CDD7D56A-C9EB-400E-A477-5FE78B9520B5}" type="datetimeFigureOut">
              <a:rPr lang="en-US" smtClean="0"/>
              <a:t>1/3/2022</a:t>
            </a:fld>
            <a:endParaRPr lang="en-US"/>
          </a:p>
        </p:txBody>
      </p:sp>
      <p:sp>
        <p:nvSpPr>
          <p:cNvPr id="8" name="Footer Placeholder 7">
            <a:extLst>
              <a:ext uri="{FF2B5EF4-FFF2-40B4-BE49-F238E27FC236}">
                <a16:creationId xmlns:a16="http://schemas.microsoft.com/office/drawing/2014/main" id="{29CC5073-4A4D-46E9-BBB1-024AD39F22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A06AC2-C5D6-4E26-9EE4-A725E886397E}"/>
              </a:ext>
            </a:extLst>
          </p:cNvPr>
          <p:cNvSpPr>
            <a:spLocks noGrp="1"/>
          </p:cNvSpPr>
          <p:nvPr>
            <p:ph type="sldNum" sz="quarter" idx="12"/>
          </p:nvPr>
        </p:nvSpPr>
        <p:spPr/>
        <p:txBody>
          <a:bodyPr/>
          <a:lstStyle/>
          <a:p>
            <a:fld id="{316A5569-67E4-40B6-B658-4DC7B7295827}" type="slidenum">
              <a:rPr lang="en-US" smtClean="0"/>
              <a:t>‹#›</a:t>
            </a:fld>
            <a:endParaRPr lang="en-US"/>
          </a:p>
        </p:txBody>
      </p:sp>
    </p:spTree>
    <p:extLst>
      <p:ext uri="{BB962C8B-B14F-4D97-AF65-F5344CB8AC3E}">
        <p14:creationId xmlns:p14="http://schemas.microsoft.com/office/powerpoint/2010/main" val="308750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A9184-196F-45F6-8B69-7D13CD1C8F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BECC21-254B-4754-B39A-543F95BC7F1C}"/>
              </a:ext>
            </a:extLst>
          </p:cNvPr>
          <p:cNvSpPr>
            <a:spLocks noGrp="1"/>
          </p:cNvSpPr>
          <p:nvPr>
            <p:ph type="dt" sz="half" idx="10"/>
          </p:nvPr>
        </p:nvSpPr>
        <p:spPr/>
        <p:txBody>
          <a:bodyPr/>
          <a:lstStyle/>
          <a:p>
            <a:fld id="{CDD7D56A-C9EB-400E-A477-5FE78B9520B5}" type="datetimeFigureOut">
              <a:rPr lang="en-US" smtClean="0"/>
              <a:t>1/3/2022</a:t>
            </a:fld>
            <a:endParaRPr lang="en-US"/>
          </a:p>
        </p:txBody>
      </p:sp>
      <p:sp>
        <p:nvSpPr>
          <p:cNvPr id="4" name="Footer Placeholder 3">
            <a:extLst>
              <a:ext uri="{FF2B5EF4-FFF2-40B4-BE49-F238E27FC236}">
                <a16:creationId xmlns:a16="http://schemas.microsoft.com/office/drawing/2014/main" id="{BA0F298B-B86C-4876-82D9-33B64B89DD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4AA4C5-7DAD-4181-9F59-9F5DA1CF12C6}"/>
              </a:ext>
            </a:extLst>
          </p:cNvPr>
          <p:cNvSpPr>
            <a:spLocks noGrp="1"/>
          </p:cNvSpPr>
          <p:nvPr>
            <p:ph type="sldNum" sz="quarter" idx="12"/>
          </p:nvPr>
        </p:nvSpPr>
        <p:spPr/>
        <p:txBody>
          <a:bodyPr/>
          <a:lstStyle/>
          <a:p>
            <a:fld id="{316A5569-67E4-40B6-B658-4DC7B7295827}" type="slidenum">
              <a:rPr lang="en-US" smtClean="0"/>
              <a:t>‹#›</a:t>
            </a:fld>
            <a:endParaRPr lang="en-US"/>
          </a:p>
        </p:txBody>
      </p:sp>
    </p:spTree>
    <p:extLst>
      <p:ext uri="{BB962C8B-B14F-4D97-AF65-F5344CB8AC3E}">
        <p14:creationId xmlns:p14="http://schemas.microsoft.com/office/powerpoint/2010/main" val="2880938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FA2ED0-4355-4268-9B23-FD32D21F3800}"/>
              </a:ext>
            </a:extLst>
          </p:cNvPr>
          <p:cNvSpPr>
            <a:spLocks noGrp="1"/>
          </p:cNvSpPr>
          <p:nvPr>
            <p:ph type="dt" sz="half" idx="10"/>
          </p:nvPr>
        </p:nvSpPr>
        <p:spPr/>
        <p:txBody>
          <a:bodyPr/>
          <a:lstStyle/>
          <a:p>
            <a:fld id="{CDD7D56A-C9EB-400E-A477-5FE78B9520B5}" type="datetimeFigureOut">
              <a:rPr lang="en-US" smtClean="0"/>
              <a:t>1/3/2022</a:t>
            </a:fld>
            <a:endParaRPr lang="en-US"/>
          </a:p>
        </p:txBody>
      </p:sp>
      <p:sp>
        <p:nvSpPr>
          <p:cNvPr id="3" name="Footer Placeholder 2">
            <a:extLst>
              <a:ext uri="{FF2B5EF4-FFF2-40B4-BE49-F238E27FC236}">
                <a16:creationId xmlns:a16="http://schemas.microsoft.com/office/drawing/2014/main" id="{872FE401-C998-4C2B-86D7-BC2A395D3A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B8B09F-15C9-4F05-A1F1-8B3867980D7A}"/>
              </a:ext>
            </a:extLst>
          </p:cNvPr>
          <p:cNvSpPr>
            <a:spLocks noGrp="1"/>
          </p:cNvSpPr>
          <p:nvPr>
            <p:ph type="sldNum" sz="quarter" idx="12"/>
          </p:nvPr>
        </p:nvSpPr>
        <p:spPr/>
        <p:txBody>
          <a:bodyPr/>
          <a:lstStyle/>
          <a:p>
            <a:fld id="{316A5569-67E4-40B6-B658-4DC7B7295827}" type="slidenum">
              <a:rPr lang="en-US" smtClean="0"/>
              <a:t>‹#›</a:t>
            </a:fld>
            <a:endParaRPr lang="en-US"/>
          </a:p>
        </p:txBody>
      </p:sp>
    </p:spTree>
    <p:extLst>
      <p:ext uri="{BB962C8B-B14F-4D97-AF65-F5344CB8AC3E}">
        <p14:creationId xmlns:p14="http://schemas.microsoft.com/office/powerpoint/2010/main" val="181599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C134-DC46-47F3-A151-BA24DB2530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63D872-EC9A-4D9C-96E5-D818FCF7D3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9FBBD7-3071-4495-8C8E-D2944ED32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5F3FA6-7E57-4EF7-8C8D-A8097CC8DB9D}"/>
              </a:ext>
            </a:extLst>
          </p:cNvPr>
          <p:cNvSpPr>
            <a:spLocks noGrp="1"/>
          </p:cNvSpPr>
          <p:nvPr>
            <p:ph type="dt" sz="half" idx="10"/>
          </p:nvPr>
        </p:nvSpPr>
        <p:spPr/>
        <p:txBody>
          <a:bodyPr/>
          <a:lstStyle/>
          <a:p>
            <a:fld id="{CDD7D56A-C9EB-400E-A477-5FE78B9520B5}" type="datetimeFigureOut">
              <a:rPr lang="en-US" smtClean="0"/>
              <a:t>1/3/2022</a:t>
            </a:fld>
            <a:endParaRPr lang="en-US"/>
          </a:p>
        </p:txBody>
      </p:sp>
      <p:sp>
        <p:nvSpPr>
          <p:cNvPr id="6" name="Footer Placeholder 5">
            <a:extLst>
              <a:ext uri="{FF2B5EF4-FFF2-40B4-BE49-F238E27FC236}">
                <a16:creationId xmlns:a16="http://schemas.microsoft.com/office/drawing/2014/main" id="{0E21890B-43B0-4146-9525-46A9BC5009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E32BF-B194-4F48-B389-9635A65E1CE5}"/>
              </a:ext>
            </a:extLst>
          </p:cNvPr>
          <p:cNvSpPr>
            <a:spLocks noGrp="1"/>
          </p:cNvSpPr>
          <p:nvPr>
            <p:ph type="sldNum" sz="quarter" idx="12"/>
          </p:nvPr>
        </p:nvSpPr>
        <p:spPr/>
        <p:txBody>
          <a:bodyPr/>
          <a:lstStyle/>
          <a:p>
            <a:fld id="{316A5569-67E4-40B6-B658-4DC7B7295827}" type="slidenum">
              <a:rPr lang="en-US" smtClean="0"/>
              <a:t>‹#›</a:t>
            </a:fld>
            <a:endParaRPr lang="en-US"/>
          </a:p>
        </p:txBody>
      </p:sp>
    </p:spTree>
    <p:extLst>
      <p:ext uri="{BB962C8B-B14F-4D97-AF65-F5344CB8AC3E}">
        <p14:creationId xmlns:p14="http://schemas.microsoft.com/office/powerpoint/2010/main" val="116261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D24A-3681-43E6-9032-F79CD3DD47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798382-52A7-4D93-9CAA-C34820F36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DD5C46-929F-4CBB-8C66-7B7AEEBB0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33C93F-A3F5-4DFC-85F4-109E3B723947}"/>
              </a:ext>
            </a:extLst>
          </p:cNvPr>
          <p:cNvSpPr>
            <a:spLocks noGrp="1"/>
          </p:cNvSpPr>
          <p:nvPr>
            <p:ph type="dt" sz="half" idx="10"/>
          </p:nvPr>
        </p:nvSpPr>
        <p:spPr/>
        <p:txBody>
          <a:bodyPr/>
          <a:lstStyle/>
          <a:p>
            <a:fld id="{CDD7D56A-C9EB-400E-A477-5FE78B9520B5}" type="datetimeFigureOut">
              <a:rPr lang="en-US" smtClean="0"/>
              <a:t>1/3/2022</a:t>
            </a:fld>
            <a:endParaRPr lang="en-US"/>
          </a:p>
        </p:txBody>
      </p:sp>
      <p:sp>
        <p:nvSpPr>
          <p:cNvPr id="6" name="Footer Placeholder 5">
            <a:extLst>
              <a:ext uri="{FF2B5EF4-FFF2-40B4-BE49-F238E27FC236}">
                <a16:creationId xmlns:a16="http://schemas.microsoft.com/office/drawing/2014/main" id="{9EF344F9-71B1-42B9-9FAD-DE47B8D80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1E31A-A93E-480B-8EEA-DC89264E4EBD}"/>
              </a:ext>
            </a:extLst>
          </p:cNvPr>
          <p:cNvSpPr>
            <a:spLocks noGrp="1"/>
          </p:cNvSpPr>
          <p:nvPr>
            <p:ph type="sldNum" sz="quarter" idx="12"/>
          </p:nvPr>
        </p:nvSpPr>
        <p:spPr/>
        <p:txBody>
          <a:bodyPr/>
          <a:lstStyle/>
          <a:p>
            <a:fld id="{316A5569-67E4-40B6-B658-4DC7B7295827}" type="slidenum">
              <a:rPr lang="en-US" smtClean="0"/>
              <a:t>‹#›</a:t>
            </a:fld>
            <a:endParaRPr lang="en-US"/>
          </a:p>
        </p:txBody>
      </p:sp>
    </p:spTree>
    <p:extLst>
      <p:ext uri="{BB962C8B-B14F-4D97-AF65-F5344CB8AC3E}">
        <p14:creationId xmlns:p14="http://schemas.microsoft.com/office/powerpoint/2010/main" val="107708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EB4FC-3E8F-4C59-A8D8-573C0FE7F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767E96-3A6E-43F0-B4BF-8FF7EF768F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7FE0C-A40F-4C19-9F1E-A6F062372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7D56A-C9EB-400E-A477-5FE78B9520B5}" type="datetimeFigureOut">
              <a:rPr lang="en-US" smtClean="0"/>
              <a:t>1/3/2022</a:t>
            </a:fld>
            <a:endParaRPr lang="en-US"/>
          </a:p>
        </p:txBody>
      </p:sp>
      <p:sp>
        <p:nvSpPr>
          <p:cNvPr id="5" name="Footer Placeholder 4">
            <a:extLst>
              <a:ext uri="{FF2B5EF4-FFF2-40B4-BE49-F238E27FC236}">
                <a16:creationId xmlns:a16="http://schemas.microsoft.com/office/drawing/2014/main" id="{665220BD-93F0-4762-A2BB-9CD6C9CCB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50C724-D3E1-4E57-8DDC-8CFDB03527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A5569-67E4-40B6-B658-4DC7B7295827}" type="slidenum">
              <a:rPr lang="en-US" smtClean="0"/>
              <a:t>‹#›</a:t>
            </a:fld>
            <a:endParaRPr lang="en-US"/>
          </a:p>
        </p:txBody>
      </p:sp>
    </p:spTree>
    <p:extLst>
      <p:ext uri="{BB962C8B-B14F-4D97-AF65-F5344CB8AC3E}">
        <p14:creationId xmlns:p14="http://schemas.microsoft.com/office/powerpoint/2010/main" val="1498914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Excel_Worksheet7.xlsx"/></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melissa.depperfamily.net/blog/?p=569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A91DBA46-488D-481B-BDC0-A48034CCE930}"/>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28600" y="638175"/>
            <a:ext cx="11658600" cy="2049041"/>
          </a:xfrm>
          <a:prstGeom prst="rect">
            <a:avLst/>
          </a:prstGeom>
          <a:noFill/>
        </p:spPr>
      </p:pic>
      <p:sp>
        <p:nvSpPr>
          <p:cNvPr id="3" name="Rectangle 2">
            <a:extLst>
              <a:ext uri="{FF2B5EF4-FFF2-40B4-BE49-F238E27FC236}">
                <a16:creationId xmlns:a16="http://schemas.microsoft.com/office/drawing/2014/main" id="{E261474C-CDBF-44F2-A24C-71D95E362248}"/>
              </a:ext>
            </a:extLst>
          </p:cNvPr>
          <p:cNvSpPr/>
          <p:nvPr/>
        </p:nvSpPr>
        <p:spPr>
          <a:xfrm>
            <a:off x="503853" y="2967335"/>
            <a:ext cx="11084767" cy="1569660"/>
          </a:xfrm>
          <a:prstGeom prst="rect">
            <a:avLst/>
          </a:prstGeom>
        </p:spPr>
        <p:txBody>
          <a:bodyPr wrap="square">
            <a:spAutoFit/>
          </a:bodyPr>
          <a:lstStyle/>
          <a:p>
            <a:pPr algn="ctr"/>
            <a:r>
              <a:rPr lang="en-US" sz="3200" b="1" kern="1400" spc="25" dirty="0">
                <a:solidFill>
                  <a:srgbClr val="003C00"/>
                </a:solidFill>
                <a:latin typeface="Proxima Nova Rg"/>
                <a:ea typeface="Times New Roman" panose="02020603050405020304" pitchFamily="18" charset="0"/>
                <a:cs typeface="Times New Roman" panose="02020603050405020304" pitchFamily="18" charset="0"/>
              </a:rPr>
              <a:t>Snowmobile Unit</a:t>
            </a:r>
          </a:p>
          <a:p>
            <a:pPr algn="ctr"/>
            <a:r>
              <a:rPr lang="en-US" sz="3200" b="1" kern="1400" spc="25" dirty="0">
                <a:solidFill>
                  <a:srgbClr val="003C00"/>
                </a:solidFill>
                <a:latin typeface="Proxima Nova Rg"/>
                <a:ea typeface="Times New Roman" panose="02020603050405020304" pitchFamily="18" charset="0"/>
                <a:cs typeface="Times New Roman" panose="02020603050405020304" pitchFamily="18" charset="0"/>
              </a:rPr>
              <a:t>2020-2021 Accident Report</a:t>
            </a:r>
          </a:p>
          <a:p>
            <a:pPr algn="ctr">
              <a:spcAft>
                <a:spcPts val="1500"/>
              </a:spcAft>
            </a:pPr>
            <a:r>
              <a:rPr lang="en-US" sz="3200" b="1" kern="1400" spc="25" dirty="0">
                <a:solidFill>
                  <a:srgbClr val="003C00"/>
                </a:solidFill>
                <a:latin typeface="Proxima Nova Rg"/>
                <a:ea typeface="Times New Roman" panose="02020603050405020304" pitchFamily="18" charset="0"/>
                <a:cs typeface="Times New Roman" panose="02020603050405020304" pitchFamily="18" charset="0"/>
              </a:rPr>
              <a:t>Summary</a:t>
            </a:r>
          </a:p>
        </p:txBody>
      </p:sp>
    </p:spTree>
    <p:extLst>
      <p:ext uri="{BB962C8B-B14F-4D97-AF65-F5344CB8AC3E}">
        <p14:creationId xmlns:p14="http://schemas.microsoft.com/office/powerpoint/2010/main" val="1588583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F1F530-5511-43A9-9819-AF3EAE0C0F66}"/>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000" kern="1200" dirty="0">
                <a:solidFill>
                  <a:srgbClr val="FFFFFF"/>
                </a:solidFill>
                <a:latin typeface="+mj-lt"/>
                <a:ea typeface="+mj-ea"/>
                <a:cs typeface="+mj-cs"/>
              </a:rPr>
              <a:t>FATALITIES BY COUNTY</a:t>
            </a:r>
          </a:p>
        </p:txBody>
      </p:sp>
      <p:graphicFrame>
        <p:nvGraphicFramePr>
          <p:cNvPr id="4" name="Chart 3">
            <a:extLst>
              <a:ext uri="{FF2B5EF4-FFF2-40B4-BE49-F238E27FC236}">
                <a16:creationId xmlns:a16="http://schemas.microsoft.com/office/drawing/2014/main" id="{A10D62A4-8A7A-498F-A070-D303C335F848}"/>
              </a:ext>
            </a:extLst>
          </p:cNvPr>
          <p:cNvGraphicFramePr/>
          <p:nvPr>
            <p:extLst>
              <p:ext uri="{D42A27DB-BD31-4B8C-83A1-F6EECF244321}">
                <p14:modId xmlns:p14="http://schemas.microsoft.com/office/powerpoint/2010/main" val="1173726978"/>
              </p:ext>
            </p:extLst>
          </p:nvPr>
        </p:nvGraphicFramePr>
        <p:xfrm>
          <a:off x="4038600" y="963506"/>
          <a:ext cx="7188199" cy="4930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298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4E871435-EB69-4E4A-8753-4070B9334189}"/>
              </a:ext>
            </a:extLst>
          </p:cNvPr>
          <p:cNvGraphicFramePr>
            <a:graphicFrameLocks noChangeAspect="1"/>
          </p:cNvGraphicFramePr>
          <p:nvPr>
            <p:extLst>
              <p:ext uri="{D42A27DB-BD31-4B8C-83A1-F6EECF244321}">
                <p14:modId xmlns:p14="http://schemas.microsoft.com/office/powerpoint/2010/main" val="213226569"/>
              </p:ext>
            </p:extLst>
          </p:nvPr>
        </p:nvGraphicFramePr>
        <p:xfrm>
          <a:off x="663575" y="1420808"/>
          <a:ext cx="10864850" cy="5140630"/>
        </p:xfrm>
        <a:graphic>
          <a:graphicData uri="http://schemas.openxmlformats.org/presentationml/2006/ole">
            <mc:AlternateContent xmlns:mc="http://schemas.openxmlformats.org/markup-compatibility/2006">
              <mc:Choice xmlns:v="urn:schemas-microsoft-com:vml" Requires="v">
                <p:oleObj spid="_x0000_s1060" name="Worksheet" r:id="rId4" imgW="8039036" imgH="3305275" progId="Excel.Sheet.12">
                  <p:embed/>
                </p:oleObj>
              </mc:Choice>
              <mc:Fallback>
                <p:oleObj name="Worksheet" r:id="rId4" imgW="8039036" imgH="3305275" progId="Excel.Sheet.12">
                  <p:embed/>
                  <p:pic>
                    <p:nvPicPr>
                      <p:cNvPr id="0" name=""/>
                      <p:cNvPicPr/>
                      <p:nvPr/>
                    </p:nvPicPr>
                    <p:blipFill>
                      <a:blip r:embed="rId5"/>
                      <a:stretch>
                        <a:fillRect/>
                      </a:stretch>
                    </p:blipFill>
                    <p:spPr>
                      <a:xfrm>
                        <a:off x="663575" y="1420808"/>
                        <a:ext cx="10864850" cy="514063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A6BDEFF9-9078-4FED-9830-9AF70D88E245}"/>
              </a:ext>
            </a:extLst>
          </p:cNvPr>
          <p:cNvSpPr txBox="1"/>
          <p:nvPr/>
        </p:nvSpPr>
        <p:spPr>
          <a:xfrm>
            <a:off x="1454257" y="712922"/>
            <a:ext cx="9283485" cy="707886"/>
          </a:xfrm>
          <a:prstGeom prst="rect">
            <a:avLst/>
          </a:prstGeom>
          <a:noFill/>
        </p:spPr>
        <p:txBody>
          <a:bodyPr wrap="square" rtlCol="0">
            <a:spAutoFit/>
          </a:bodyPr>
          <a:lstStyle/>
          <a:p>
            <a:pPr algn="ctr"/>
            <a:r>
              <a:rPr lang="en-US" sz="4000" dirty="0"/>
              <a:t>Fatal Accidents Details</a:t>
            </a:r>
          </a:p>
        </p:txBody>
      </p:sp>
    </p:spTree>
    <p:extLst>
      <p:ext uri="{BB962C8B-B14F-4D97-AF65-F5344CB8AC3E}">
        <p14:creationId xmlns:p14="http://schemas.microsoft.com/office/powerpoint/2010/main" val="230409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47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4AA4B8-02EE-4C74-B75D-33AD49F0C0CB}"/>
              </a:ext>
            </a:extLst>
          </p:cNvPr>
          <p:cNvSpPr/>
          <p:nvPr/>
        </p:nvSpPr>
        <p:spPr>
          <a:xfrm>
            <a:off x="2155591" y="356454"/>
            <a:ext cx="7412985" cy="4429098"/>
          </a:xfrm>
          <a:prstGeom prst="rect">
            <a:avLst/>
          </a:prstGeom>
        </p:spPr>
        <p:txBody>
          <a:bodyPr wrap="square">
            <a:spAutoFit/>
          </a:bodyPr>
          <a:lstStyle/>
          <a:p>
            <a:pPr algn="ctr">
              <a:lnSpc>
                <a:spcPct val="107000"/>
              </a:lnSpc>
              <a:spcAft>
                <a:spcPts val="800"/>
              </a:spcAft>
              <a:tabLst>
                <a:tab pos="1971675" algn="l"/>
              </a:tabLst>
            </a:pPr>
            <a:r>
              <a:rPr lang="en-US" sz="3200" b="1" dirty="0">
                <a:ea typeface="Calibri" panose="020F0502020204030204" pitchFamily="34" charset="0"/>
                <a:cs typeface="Times New Roman" panose="02020603050405020304" pitchFamily="18" charset="0"/>
              </a:rPr>
              <a:t>SPECIAL THANKS</a:t>
            </a:r>
            <a:r>
              <a:rPr lang="en-US" sz="2400" b="1" dirty="0">
                <a:ea typeface="Calibri" panose="020F0502020204030204" pitchFamily="34" charset="0"/>
                <a:cs typeface="Times New Roman" panose="02020603050405020304" pitchFamily="18" charset="0"/>
              </a:rPr>
              <a:t> </a:t>
            </a:r>
            <a:endParaRPr lang="en-US" sz="1600" dirty="0">
              <a:ea typeface="Calibri" panose="020F0502020204030204" pitchFamily="34" charset="0"/>
              <a:cs typeface="Times New Roman" panose="02020603050405020304" pitchFamily="18" charset="0"/>
            </a:endParaRPr>
          </a:p>
          <a:p>
            <a:pPr>
              <a:lnSpc>
                <a:spcPct val="107000"/>
              </a:lnSpc>
              <a:spcAft>
                <a:spcPts val="800"/>
              </a:spcAft>
              <a:tabLst>
                <a:tab pos="1971675" algn="l"/>
              </a:tabLst>
            </a:pPr>
            <a:r>
              <a:rPr lang="en-US" sz="1450" dirty="0">
                <a:ea typeface="Calibri" panose="020F0502020204030204" pitchFamily="34" charset="0"/>
                <a:cs typeface="Lucida Sans Unicode" panose="020B0602030504020204" pitchFamily="34" charset="0"/>
              </a:rPr>
              <a:t>The New York State OPRHP Snowmobile would like to thank, in no particular order:</a:t>
            </a:r>
            <a:endParaRPr lang="en-US" sz="145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ourier New" panose="02070309020205020404" pitchFamily="49" charset="0"/>
              <a:buChar char="o"/>
              <a:tabLst>
                <a:tab pos="1971675" algn="l"/>
              </a:tabLst>
            </a:pPr>
            <a:r>
              <a:rPr lang="en-US" sz="1450" dirty="0">
                <a:ea typeface="Calibri" panose="020F0502020204030204" pitchFamily="34" charset="0"/>
                <a:cs typeface="Lucida Sans Unicode" panose="020B0602030504020204" pitchFamily="34" charset="0"/>
              </a:rPr>
              <a:t>The county and town local sponsors involved in trail planning, development, and maintenance;</a:t>
            </a:r>
            <a:endParaRPr lang="en-US" sz="145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ourier New" panose="02070309020205020404" pitchFamily="49" charset="0"/>
              <a:buChar char="o"/>
              <a:tabLst>
                <a:tab pos="1971675" algn="l"/>
              </a:tabLst>
            </a:pPr>
            <a:r>
              <a:rPr lang="en-US" sz="1450" dirty="0">
                <a:ea typeface="Calibri" panose="020F0502020204030204" pitchFamily="34" charset="0"/>
                <a:cs typeface="Lucida Sans Unicode" panose="020B0602030504020204" pitchFamily="34" charset="0"/>
              </a:rPr>
              <a:t>The many snowmobile clubs across New York State who maintain safe snowmobile trails through their volunteer labor;</a:t>
            </a:r>
            <a:endParaRPr lang="en-US" sz="145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ourier New" panose="02070309020205020404" pitchFamily="49" charset="0"/>
              <a:buChar char="o"/>
              <a:tabLst>
                <a:tab pos="1971675" algn="l"/>
              </a:tabLst>
            </a:pPr>
            <a:r>
              <a:rPr lang="en-US" sz="1450" dirty="0">
                <a:ea typeface="Calibri" panose="020F0502020204030204" pitchFamily="34" charset="0"/>
                <a:cs typeface="Lucida Sans Unicode" panose="020B0602030504020204" pitchFamily="34" charset="0"/>
              </a:rPr>
              <a:t>The New York State Snowmobile Association;</a:t>
            </a:r>
            <a:endParaRPr lang="en-US" sz="145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ourier New" panose="02070309020205020404" pitchFamily="49" charset="0"/>
              <a:buChar char="o"/>
              <a:tabLst>
                <a:tab pos="1971675" algn="l"/>
              </a:tabLst>
            </a:pPr>
            <a:r>
              <a:rPr lang="en-US" sz="1450" dirty="0">
                <a:ea typeface="Calibri" panose="020F0502020204030204" pitchFamily="34" charset="0"/>
                <a:cs typeface="Lucida Sans Unicode" panose="020B0602030504020204" pitchFamily="34" charset="0"/>
              </a:rPr>
              <a:t>The state, county, city, town and village law enforcement departments who operate snowmobile patrols, respond to accidents, and prepare the reports which form this summary;</a:t>
            </a:r>
            <a:endParaRPr lang="en-US" sz="145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ourier New" panose="02070309020205020404" pitchFamily="49" charset="0"/>
              <a:buChar char="o"/>
              <a:tabLst>
                <a:tab pos="1971675" algn="l"/>
              </a:tabLst>
            </a:pPr>
            <a:r>
              <a:rPr lang="en-US" sz="1450" dirty="0">
                <a:ea typeface="Calibri" panose="020F0502020204030204" pitchFamily="34" charset="0"/>
                <a:cs typeface="Lucida Sans Unicode" panose="020B0602030504020204" pitchFamily="34" charset="0"/>
              </a:rPr>
              <a:t>Local first responders who are often first on the scene of accidents with lifesaving assistance;</a:t>
            </a:r>
            <a:endParaRPr lang="en-US" sz="145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ourier New" panose="02070309020205020404" pitchFamily="49" charset="0"/>
              <a:buChar char="o"/>
              <a:tabLst>
                <a:tab pos="1971675" algn="l"/>
              </a:tabLst>
            </a:pPr>
            <a:r>
              <a:rPr lang="en-US" sz="1450" dirty="0">
                <a:ea typeface="Calibri" panose="020F0502020204030204" pitchFamily="34" charset="0"/>
                <a:cs typeface="Lucida Sans Unicode" panose="020B0602030504020204" pitchFamily="34" charset="0"/>
              </a:rPr>
              <a:t>All snowmobilers committed to safe and ethical riding, including the many who stop to furnish assistance in the event of an accident.</a:t>
            </a:r>
            <a:endParaRPr lang="en-US" sz="1450" dirty="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E01C380-953D-4E43-8E89-17F94A108039}"/>
              </a:ext>
            </a:extLst>
          </p:cNvPr>
          <p:cNvSpPr/>
          <p:nvPr/>
        </p:nvSpPr>
        <p:spPr>
          <a:xfrm>
            <a:off x="-381000" y="5307001"/>
            <a:ext cx="6096000" cy="976999"/>
          </a:xfrm>
          <a:prstGeom prst="rect">
            <a:avLst/>
          </a:prstGeom>
        </p:spPr>
        <p:txBody>
          <a:bodyPr>
            <a:spAutoFit/>
          </a:bodyPr>
          <a:lstStyle/>
          <a:p>
            <a:pPr lvl="0" algn="ctr">
              <a:lnSpc>
                <a:spcPct val="107000"/>
              </a:lnSpc>
              <a:spcAft>
                <a:spcPts val="800"/>
              </a:spcAft>
              <a:tabLst>
                <a:tab pos="1971675" algn="l"/>
              </a:tabLst>
            </a:pPr>
            <a:r>
              <a:rPr lang="en-US" sz="1400" b="1" dirty="0">
                <a:solidFill>
                  <a:prstClr val="black"/>
                </a:solidFill>
                <a:ea typeface="Calibri" panose="020F0502020204030204" pitchFamily="34" charset="0"/>
                <a:cs typeface="Lucida Sans Unicode" panose="020B0602030504020204" pitchFamily="34" charset="0"/>
              </a:rPr>
              <a:t>Nicole Unser, Director</a:t>
            </a:r>
            <a:endParaRPr lang="en-US" sz="1400" dirty="0">
              <a:solidFill>
                <a:prstClr val="black"/>
              </a:solidFill>
              <a:ea typeface="Calibri" panose="020F0502020204030204" pitchFamily="34" charset="0"/>
              <a:cs typeface="Times New Roman" panose="02020603050405020304" pitchFamily="18" charset="0"/>
            </a:endParaRPr>
          </a:p>
          <a:p>
            <a:pPr lvl="0" algn="ctr">
              <a:lnSpc>
                <a:spcPct val="107000"/>
              </a:lnSpc>
              <a:spcAft>
                <a:spcPts val="800"/>
              </a:spcAft>
              <a:tabLst>
                <a:tab pos="1971675" algn="l"/>
              </a:tabLst>
            </a:pPr>
            <a:r>
              <a:rPr lang="en-US" sz="1400" b="1" dirty="0">
                <a:solidFill>
                  <a:prstClr val="black"/>
                </a:solidFill>
                <a:ea typeface="Calibri" panose="020F0502020204030204" pitchFamily="34" charset="0"/>
                <a:cs typeface="Times New Roman" panose="02020603050405020304" pitchFamily="18" charset="0"/>
              </a:rPr>
              <a:t>Patricia</a:t>
            </a:r>
            <a:r>
              <a:rPr lang="en-US" sz="1400" dirty="0">
                <a:solidFill>
                  <a:prstClr val="black"/>
                </a:solidFill>
                <a:ea typeface="Calibri" panose="020F0502020204030204" pitchFamily="34" charset="0"/>
                <a:cs typeface="Times New Roman" panose="02020603050405020304" pitchFamily="18" charset="0"/>
              </a:rPr>
              <a:t> </a:t>
            </a:r>
            <a:r>
              <a:rPr lang="en-US" sz="1400" b="1" dirty="0" err="1">
                <a:solidFill>
                  <a:prstClr val="black"/>
                </a:solidFill>
                <a:ea typeface="Calibri" panose="020F0502020204030204" pitchFamily="34" charset="0"/>
                <a:cs typeface="Times New Roman" panose="02020603050405020304" pitchFamily="18" charset="0"/>
              </a:rPr>
              <a:t>Lafebvre</a:t>
            </a:r>
            <a:r>
              <a:rPr lang="en-US" sz="1400" dirty="0">
                <a:solidFill>
                  <a:prstClr val="black"/>
                </a:solidFill>
                <a:ea typeface="Calibri" panose="020F0502020204030204" pitchFamily="34" charset="0"/>
                <a:cs typeface="Times New Roman" panose="02020603050405020304" pitchFamily="18" charset="0"/>
              </a:rPr>
              <a:t>, </a:t>
            </a:r>
            <a:r>
              <a:rPr lang="en-US" sz="1400" b="1" dirty="0">
                <a:solidFill>
                  <a:prstClr val="black"/>
                </a:solidFill>
                <a:ea typeface="Calibri" panose="020F0502020204030204" pitchFamily="34" charset="0"/>
                <a:cs typeface="Times New Roman" panose="02020603050405020304" pitchFamily="18" charset="0"/>
              </a:rPr>
              <a:t>Contractor</a:t>
            </a:r>
            <a:r>
              <a:rPr lang="en-US" sz="1400" dirty="0">
                <a:solidFill>
                  <a:prstClr val="black"/>
                </a:solidFill>
                <a:ea typeface="Calibri" panose="020F0502020204030204" pitchFamily="34" charset="0"/>
                <a:cs typeface="Times New Roman" panose="02020603050405020304" pitchFamily="18" charset="0"/>
              </a:rPr>
              <a:t> </a:t>
            </a:r>
            <a:r>
              <a:rPr lang="en-US" sz="1400" b="1" dirty="0">
                <a:solidFill>
                  <a:prstClr val="black"/>
                </a:solidFill>
                <a:ea typeface="Calibri" panose="020F0502020204030204" pitchFamily="34" charset="0"/>
                <a:cs typeface="Times New Roman" panose="02020603050405020304" pitchFamily="18" charset="0"/>
              </a:rPr>
              <a:t>Management</a:t>
            </a:r>
            <a:r>
              <a:rPr lang="en-US" sz="1400" dirty="0">
                <a:solidFill>
                  <a:prstClr val="black"/>
                </a:solidFill>
                <a:ea typeface="Calibri" panose="020F0502020204030204" pitchFamily="34" charset="0"/>
                <a:cs typeface="Times New Roman" panose="02020603050405020304" pitchFamily="18" charset="0"/>
              </a:rPr>
              <a:t> </a:t>
            </a:r>
            <a:r>
              <a:rPr lang="en-US" sz="1400" b="1" dirty="0">
                <a:solidFill>
                  <a:prstClr val="black"/>
                </a:solidFill>
                <a:ea typeface="Calibri" panose="020F0502020204030204" pitchFamily="34" charset="0"/>
                <a:cs typeface="Times New Roman" panose="02020603050405020304" pitchFamily="18" charset="0"/>
              </a:rPr>
              <a:t>Specialist</a:t>
            </a:r>
          </a:p>
          <a:p>
            <a:pPr lvl="0" algn="ctr">
              <a:lnSpc>
                <a:spcPct val="107000"/>
              </a:lnSpc>
              <a:spcAft>
                <a:spcPts val="800"/>
              </a:spcAft>
              <a:tabLst>
                <a:tab pos="1971675" algn="l"/>
              </a:tabLst>
            </a:pPr>
            <a:r>
              <a:rPr lang="en-US" sz="1400" b="1" dirty="0">
                <a:solidFill>
                  <a:prstClr val="black"/>
                </a:solidFill>
                <a:ea typeface="Calibri" panose="020F0502020204030204" pitchFamily="34" charset="0"/>
                <a:cs typeface="Lucida Sans Unicode" panose="020B0602030504020204" pitchFamily="34" charset="0"/>
              </a:rPr>
              <a:t>Claire Robelotto, Agency Program Aide</a:t>
            </a:r>
            <a:endParaRPr lang="en-US" sz="1400" dirty="0">
              <a:solidFill>
                <a:prstClr val="black"/>
              </a:solidFill>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485AB18-C0D9-4351-A853-916B8061F5DF}"/>
              </a:ext>
            </a:extLst>
          </p:cNvPr>
          <p:cNvSpPr/>
          <p:nvPr/>
        </p:nvSpPr>
        <p:spPr>
          <a:xfrm>
            <a:off x="6091989" y="4973898"/>
            <a:ext cx="6096000" cy="978858"/>
          </a:xfrm>
          <a:prstGeom prst="rect">
            <a:avLst/>
          </a:prstGeom>
        </p:spPr>
        <p:txBody>
          <a:bodyPr>
            <a:spAutoFit/>
          </a:bodyPr>
          <a:lstStyle/>
          <a:p>
            <a:pPr lvl="0" algn="ctr">
              <a:lnSpc>
                <a:spcPct val="107000"/>
              </a:lnSpc>
              <a:spcAft>
                <a:spcPts val="800"/>
              </a:spcAft>
              <a:tabLst>
                <a:tab pos="1971675" algn="l"/>
              </a:tabLst>
            </a:pPr>
            <a:r>
              <a:rPr lang="en-US" sz="1400" b="1" dirty="0">
                <a:solidFill>
                  <a:prstClr val="black"/>
                </a:solidFill>
                <a:ea typeface="Calibri" panose="020F0502020204030204" pitchFamily="34" charset="0"/>
                <a:cs typeface="Lucida Sans Unicode" panose="020B0602030504020204" pitchFamily="34" charset="0"/>
              </a:rPr>
              <a:t>Phone: (518) 474-0446</a:t>
            </a:r>
            <a:endParaRPr lang="en-US" sz="1400" dirty="0">
              <a:solidFill>
                <a:prstClr val="black"/>
              </a:solidFill>
              <a:ea typeface="Calibri" panose="020F0502020204030204" pitchFamily="34" charset="0"/>
              <a:cs typeface="Times New Roman" panose="02020603050405020304" pitchFamily="18" charset="0"/>
            </a:endParaRPr>
          </a:p>
          <a:p>
            <a:pPr lvl="0" algn="ctr">
              <a:lnSpc>
                <a:spcPct val="107000"/>
              </a:lnSpc>
              <a:spcAft>
                <a:spcPts val="800"/>
              </a:spcAft>
              <a:tabLst>
                <a:tab pos="1971675" algn="l"/>
              </a:tabLst>
            </a:pPr>
            <a:r>
              <a:rPr lang="en-US" sz="1400" b="1" dirty="0">
                <a:solidFill>
                  <a:prstClr val="black"/>
                </a:solidFill>
                <a:ea typeface="Calibri" panose="020F0502020204030204" pitchFamily="34" charset="0"/>
                <a:cs typeface="Lucida Sans Unicode" panose="020B0602030504020204" pitchFamily="34" charset="0"/>
              </a:rPr>
              <a:t>Email: snowmobile.unit@parks.ny.gov</a:t>
            </a:r>
            <a:endParaRPr lang="en-US" sz="1400" dirty="0">
              <a:solidFill>
                <a:prstClr val="black"/>
              </a:solidFill>
              <a:ea typeface="Calibri" panose="020F0502020204030204" pitchFamily="34" charset="0"/>
              <a:cs typeface="Times New Roman" panose="02020603050405020304" pitchFamily="18" charset="0"/>
            </a:endParaRPr>
          </a:p>
          <a:p>
            <a:pPr lvl="0" algn="ctr">
              <a:lnSpc>
                <a:spcPct val="107000"/>
              </a:lnSpc>
              <a:spcAft>
                <a:spcPts val="800"/>
              </a:spcAft>
              <a:tabLst>
                <a:tab pos="1971675" algn="l"/>
              </a:tabLst>
            </a:pPr>
            <a:r>
              <a:rPr lang="en-US" sz="1400" b="1" dirty="0">
                <a:solidFill>
                  <a:prstClr val="black"/>
                </a:solidFill>
                <a:ea typeface="Calibri" panose="020F0502020204030204" pitchFamily="34" charset="0"/>
                <a:cs typeface="Lucida Sans Unicode" panose="020B0602030504020204" pitchFamily="34" charset="0"/>
              </a:rPr>
              <a:t>Web: </a:t>
            </a:r>
            <a:r>
              <a:rPr lang="en-US" sz="1400" b="1" u="sng" dirty="0">
                <a:solidFill>
                  <a:srgbClr val="0000FF"/>
                </a:solidFill>
                <a:ea typeface="Calibri" panose="020F0502020204030204" pitchFamily="34" charset="0"/>
                <a:cs typeface="Lucida Sans Unicode" panose="020B0602030504020204" pitchFamily="34" charset="0"/>
              </a:rPr>
              <a:t>parks.ny.gov/recreation/snowmobiles</a:t>
            </a:r>
            <a:endParaRPr lang="en-US" sz="1400" dirty="0">
              <a:solidFill>
                <a:prstClr val="black"/>
              </a:solidFill>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6E6E421-90CC-439C-82AA-BB42D198E96D}"/>
              </a:ext>
            </a:extLst>
          </p:cNvPr>
          <p:cNvSpPr/>
          <p:nvPr/>
        </p:nvSpPr>
        <p:spPr>
          <a:xfrm>
            <a:off x="1498924" y="4994351"/>
            <a:ext cx="2336152" cy="312650"/>
          </a:xfrm>
          <a:prstGeom prst="rect">
            <a:avLst/>
          </a:prstGeom>
        </p:spPr>
        <p:txBody>
          <a:bodyPr wrap="none">
            <a:spAutoFit/>
          </a:bodyPr>
          <a:lstStyle/>
          <a:p>
            <a:pPr lvl="0" algn="ctr">
              <a:lnSpc>
                <a:spcPct val="107000"/>
              </a:lnSpc>
              <a:spcAft>
                <a:spcPts val="800"/>
              </a:spcAft>
              <a:tabLst>
                <a:tab pos="1971675" algn="l"/>
              </a:tabLst>
            </a:pPr>
            <a:r>
              <a:rPr lang="en-US" sz="1400" b="1" dirty="0">
                <a:solidFill>
                  <a:prstClr val="black"/>
                </a:solidFill>
                <a:ea typeface="Calibri" panose="020F0502020204030204" pitchFamily="34" charset="0"/>
                <a:cs typeface="Lucida Sans Unicode" panose="020B0602030504020204" pitchFamily="34" charset="0"/>
              </a:rPr>
              <a:t>NYSOPRHP Snowmobile Unit</a:t>
            </a:r>
            <a:endParaRPr lang="en-US" sz="1400" dirty="0">
              <a:solidFill>
                <a:prstClr val="black"/>
              </a:solidFill>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F2995FC6-A853-46C9-B821-693B38C93CC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42650" y="5045135"/>
            <a:ext cx="1238865" cy="1238865"/>
          </a:xfrm>
          <a:prstGeom prst="rect">
            <a:avLst/>
          </a:prstGeom>
        </p:spPr>
      </p:pic>
      <p:sp>
        <p:nvSpPr>
          <p:cNvPr id="12" name="TextBox 11">
            <a:extLst>
              <a:ext uri="{FF2B5EF4-FFF2-40B4-BE49-F238E27FC236}">
                <a16:creationId xmlns:a16="http://schemas.microsoft.com/office/drawing/2014/main" id="{F1503008-974F-4656-8739-B1370E77B849}"/>
              </a:ext>
            </a:extLst>
          </p:cNvPr>
          <p:cNvSpPr txBox="1"/>
          <p:nvPr/>
        </p:nvSpPr>
        <p:spPr>
          <a:xfrm>
            <a:off x="2667000" y="6858000"/>
            <a:ext cx="6858000" cy="230832"/>
          </a:xfrm>
          <a:prstGeom prst="rect">
            <a:avLst/>
          </a:prstGeom>
          <a:noFill/>
        </p:spPr>
        <p:txBody>
          <a:bodyPr wrap="square" rtlCol="0">
            <a:spAutoFit/>
          </a:bodyPr>
          <a:lstStyle/>
          <a:p>
            <a:r>
              <a:rPr lang="en-US" sz="900" dirty="0">
                <a:hlinkClick r:id="rId4" tooltip="http://melissa.depperfamily.net/blog/?p=5692"/>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45064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0000">
              <a:schemeClr val="accent1">
                <a:lumMod val="0"/>
                <a:lumOff val="100000"/>
              </a:schemeClr>
            </a:gs>
            <a:gs pos="100000">
              <a:schemeClr val="accent1">
                <a:lumMod val="60000"/>
                <a:lumOff val="40000"/>
              </a:schemeClr>
            </a:gs>
            <a:gs pos="100000">
              <a:schemeClr val="accent1">
                <a:lumMod val="60000"/>
                <a:lumOff val="4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86CE5-3131-4162-A311-1001E36474E0}"/>
              </a:ext>
            </a:extLst>
          </p:cNvPr>
          <p:cNvSpPr>
            <a:spLocks noGrp="1"/>
          </p:cNvSpPr>
          <p:nvPr>
            <p:ph type="title"/>
          </p:nvPr>
        </p:nvSpPr>
        <p:spPr>
          <a:xfrm>
            <a:off x="838200" y="377157"/>
            <a:ext cx="10515600" cy="1325563"/>
          </a:xfrm>
        </p:spPr>
        <p:txBody>
          <a:bodyPr>
            <a:normAutofit/>
          </a:bodyPr>
          <a:lstStyle/>
          <a:p>
            <a:r>
              <a:rPr lang="en-US" sz="4800" dirty="0"/>
              <a:t>INTRODUCTION</a:t>
            </a:r>
          </a:p>
        </p:txBody>
      </p:sp>
      <p:sp>
        <p:nvSpPr>
          <p:cNvPr id="3" name="Content Placeholder 2">
            <a:extLst>
              <a:ext uri="{FF2B5EF4-FFF2-40B4-BE49-F238E27FC236}">
                <a16:creationId xmlns:a16="http://schemas.microsoft.com/office/drawing/2014/main" id="{75C4FD3F-F5A6-42B5-941D-837B725912D7}"/>
              </a:ext>
            </a:extLst>
          </p:cNvPr>
          <p:cNvSpPr>
            <a:spLocks noGrp="1"/>
          </p:cNvSpPr>
          <p:nvPr>
            <p:ph idx="1"/>
          </p:nvPr>
        </p:nvSpPr>
        <p:spPr/>
        <p:txBody>
          <a:bodyPr>
            <a:normAutofit/>
          </a:bodyPr>
          <a:lstStyle/>
          <a:p>
            <a:r>
              <a:rPr lang="en-US" dirty="0"/>
              <a:t>This summary compiles accident statistics for the 2020-2021 snowmobile season. The snowmobile season coincides with the State’s fiscal year; thus, this summary includes all </a:t>
            </a:r>
            <a:r>
              <a:rPr lang="en-US" b="1" dirty="0"/>
              <a:t>reported</a:t>
            </a:r>
            <a:r>
              <a:rPr lang="en-US" dirty="0"/>
              <a:t> accidents that occurred between April 1</a:t>
            </a:r>
            <a:r>
              <a:rPr lang="en-US" baseline="30000" dirty="0"/>
              <a:t>st</a:t>
            </a:r>
            <a:r>
              <a:rPr lang="en-US" dirty="0"/>
              <a:t>, 2020 through March 31</a:t>
            </a:r>
            <a:r>
              <a:rPr lang="en-US" baseline="30000" dirty="0"/>
              <a:t>st</a:t>
            </a:r>
            <a:r>
              <a:rPr lang="en-US" dirty="0"/>
              <a:t>, 2021. </a:t>
            </a:r>
          </a:p>
          <a:p>
            <a:r>
              <a:rPr lang="en-US" dirty="0"/>
              <a:t>In total, there were 159 reported accidents in 2020-2021</a:t>
            </a:r>
            <a:r>
              <a:rPr lang="en-US" dirty="0">
                <a:solidFill>
                  <a:srgbClr val="FF0000"/>
                </a:solidFill>
              </a:rPr>
              <a:t>. </a:t>
            </a:r>
            <a:r>
              <a:rPr lang="en-US" dirty="0"/>
              <a:t>These accidents involved 190 operators, resulting in 113 injuries</a:t>
            </a:r>
            <a:r>
              <a:rPr lang="en-US" dirty="0">
                <a:solidFill>
                  <a:srgbClr val="FF0000"/>
                </a:solidFill>
              </a:rPr>
              <a:t> </a:t>
            </a:r>
            <a:r>
              <a:rPr lang="en-US" dirty="0"/>
              <a:t>and 15 fatalities. </a:t>
            </a:r>
          </a:p>
        </p:txBody>
      </p:sp>
    </p:spTree>
    <p:extLst>
      <p:ext uri="{BB962C8B-B14F-4D97-AF65-F5344CB8AC3E}">
        <p14:creationId xmlns:p14="http://schemas.microsoft.com/office/powerpoint/2010/main" val="328289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3E08F1C3-E68C-4F5A-A080-2192C8BC526A}"/>
              </a:ext>
            </a:extLst>
          </p:cNvPr>
          <p:cNvGraphicFramePr/>
          <p:nvPr>
            <p:extLst>
              <p:ext uri="{D42A27DB-BD31-4B8C-83A1-F6EECF244321}">
                <p14:modId xmlns:p14="http://schemas.microsoft.com/office/powerpoint/2010/main" val="1657340059"/>
              </p:ext>
            </p:extLst>
          </p:nvPr>
        </p:nvGraphicFramePr>
        <p:xfrm>
          <a:off x="4118868" y="661293"/>
          <a:ext cx="7860030" cy="5729606"/>
        </p:xfrm>
        <a:graphic>
          <a:graphicData uri="http://schemas.openxmlformats.org/drawingml/2006/chart">
            <c:chart xmlns:c="http://schemas.openxmlformats.org/drawingml/2006/chart" xmlns:r="http://schemas.openxmlformats.org/officeDocument/2006/relationships" r:id="rId3"/>
          </a:graphicData>
        </a:graphic>
      </p:graphicFrame>
      <p:sp>
        <p:nvSpPr>
          <p:cNvPr id="13"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3FCA07-2912-4053-A82A-8BEF097E05AD}"/>
              </a:ext>
            </a:extLst>
          </p:cNvPr>
          <p:cNvSpPr>
            <a:spLocks noGrp="1"/>
          </p:cNvSpPr>
          <p:nvPr>
            <p:ph type="title"/>
          </p:nvPr>
        </p:nvSpPr>
        <p:spPr>
          <a:xfrm>
            <a:off x="710505" y="329973"/>
            <a:ext cx="3048000" cy="2371148"/>
          </a:xfrm>
        </p:spPr>
        <p:txBody>
          <a:bodyPr vert="horz" lIns="91440" tIns="45720" rIns="91440" bIns="45720" rtlCol="0" anchor="ctr">
            <a:normAutofit/>
          </a:bodyPr>
          <a:lstStyle/>
          <a:p>
            <a:pPr algn="ctr"/>
            <a:r>
              <a:rPr lang="en-US" sz="3600" kern="1200" dirty="0">
                <a:solidFill>
                  <a:srgbClr val="FFFFFF"/>
                </a:solidFill>
                <a:latin typeface="+mj-lt"/>
                <a:ea typeface="+mj-ea"/>
                <a:cs typeface="+mj-cs"/>
              </a:rPr>
              <a:t>ACCIDENT COUNT BY SEASON</a:t>
            </a:r>
          </a:p>
        </p:txBody>
      </p:sp>
      <p:sp>
        <p:nvSpPr>
          <p:cNvPr id="5" name="TextBox 4">
            <a:extLst>
              <a:ext uri="{FF2B5EF4-FFF2-40B4-BE49-F238E27FC236}">
                <a16:creationId xmlns:a16="http://schemas.microsoft.com/office/drawing/2014/main" id="{647EBFB8-F3ED-4EBA-90B5-C0E2051D5BE1}"/>
              </a:ext>
            </a:extLst>
          </p:cNvPr>
          <p:cNvSpPr txBox="1"/>
          <p:nvPr/>
        </p:nvSpPr>
        <p:spPr>
          <a:xfrm>
            <a:off x="818708" y="3817088"/>
            <a:ext cx="2559898" cy="1077218"/>
          </a:xfrm>
          <a:prstGeom prst="rect">
            <a:avLst/>
          </a:prstGeom>
          <a:noFill/>
        </p:spPr>
        <p:txBody>
          <a:bodyPr wrap="square" rtlCol="0">
            <a:spAutoFit/>
          </a:bodyPr>
          <a:lstStyle/>
          <a:p>
            <a:pPr algn="ctr"/>
            <a:r>
              <a:rPr lang="en-US" sz="2400" b="1" dirty="0"/>
              <a:t>2020-21</a:t>
            </a:r>
            <a:r>
              <a:rPr lang="en-US" sz="2000" dirty="0"/>
              <a:t> season = 159 accidents, including 15 fatalities</a:t>
            </a:r>
          </a:p>
        </p:txBody>
      </p:sp>
      <p:sp>
        <p:nvSpPr>
          <p:cNvPr id="14" name="TextBox 13">
            <a:extLst>
              <a:ext uri="{FF2B5EF4-FFF2-40B4-BE49-F238E27FC236}">
                <a16:creationId xmlns:a16="http://schemas.microsoft.com/office/drawing/2014/main" id="{413172ED-20E3-418D-85CF-CE9DD7E2AC7C}"/>
              </a:ext>
            </a:extLst>
          </p:cNvPr>
          <p:cNvSpPr txBox="1"/>
          <p:nvPr/>
        </p:nvSpPr>
        <p:spPr>
          <a:xfrm>
            <a:off x="7320340" y="4694687"/>
            <a:ext cx="497656" cy="369332"/>
          </a:xfrm>
          <a:prstGeom prst="rect">
            <a:avLst/>
          </a:prstGeom>
          <a:noFill/>
        </p:spPr>
        <p:txBody>
          <a:bodyPr wrap="square" rtlCol="0">
            <a:spAutoFit/>
          </a:bodyPr>
          <a:lstStyle/>
          <a:p>
            <a:r>
              <a:rPr lang="en-US" dirty="0">
                <a:solidFill>
                  <a:schemeClr val="bg1"/>
                </a:solidFill>
              </a:rPr>
              <a:t>21</a:t>
            </a:r>
          </a:p>
        </p:txBody>
      </p:sp>
      <p:sp>
        <p:nvSpPr>
          <p:cNvPr id="15" name="TextBox 14">
            <a:extLst>
              <a:ext uri="{FF2B5EF4-FFF2-40B4-BE49-F238E27FC236}">
                <a16:creationId xmlns:a16="http://schemas.microsoft.com/office/drawing/2014/main" id="{5B9A5B9C-F4AB-4D67-969A-C5F93C0ACC25}"/>
              </a:ext>
            </a:extLst>
          </p:cNvPr>
          <p:cNvSpPr txBox="1"/>
          <p:nvPr/>
        </p:nvSpPr>
        <p:spPr>
          <a:xfrm>
            <a:off x="8640104" y="4944138"/>
            <a:ext cx="233628" cy="369332"/>
          </a:xfrm>
          <a:prstGeom prst="rect">
            <a:avLst/>
          </a:prstGeom>
          <a:noFill/>
        </p:spPr>
        <p:txBody>
          <a:bodyPr wrap="square" rtlCol="0">
            <a:spAutoFit/>
          </a:bodyPr>
          <a:lstStyle/>
          <a:p>
            <a:r>
              <a:rPr lang="en-US" dirty="0">
                <a:solidFill>
                  <a:schemeClr val="bg1"/>
                </a:solidFill>
              </a:rPr>
              <a:t>7</a:t>
            </a:r>
          </a:p>
        </p:txBody>
      </p:sp>
      <p:sp>
        <p:nvSpPr>
          <p:cNvPr id="16" name="TextBox 15">
            <a:extLst>
              <a:ext uri="{FF2B5EF4-FFF2-40B4-BE49-F238E27FC236}">
                <a16:creationId xmlns:a16="http://schemas.microsoft.com/office/drawing/2014/main" id="{7E7F407F-7AEA-4EA9-B395-9F79EAE26712}"/>
              </a:ext>
            </a:extLst>
          </p:cNvPr>
          <p:cNvSpPr txBox="1"/>
          <p:nvPr/>
        </p:nvSpPr>
        <p:spPr>
          <a:xfrm>
            <a:off x="9775027" y="4656071"/>
            <a:ext cx="439734" cy="369332"/>
          </a:xfrm>
          <a:prstGeom prst="rect">
            <a:avLst/>
          </a:prstGeom>
          <a:noFill/>
        </p:spPr>
        <p:txBody>
          <a:bodyPr wrap="square" rtlCol="0">
            <a:spAutoFit/>
          </a:bodyPr>
          <a:lstStyle/>
          <a:p>
            <a:r>
              <a:rPr lang="en-US" dirty="0">
                <a:solidFill>
                  <a:schemeClr val="bg1"/>
                </a:solidFill>
              </a:rPr>
              <a:t>21</a:t>
            </a:r>
          </a:p>
        </p:txBody>
      </p:sp>
    </p:spTree>
    <p:extLst>
      <p:ext uri="{BB962C8B-B14F-4D97-AF65-F5344CB8AC3E}">
        <p14:creationId xmlns:p14="http://schemas.microsoft.com/office/powerpoint/2010/main" val="22187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55426564-B206-4489-99FB-86E3D858C86F}"/>
              </a:ext>
            </a:extLst>
          </p:cNvPr>
          <p:cNvGraphicFramePr/>
          <p:nvPr>
            <p:extLst>
              <p:ext uri="{D42A27DB-BD31-4B8C-83A1-F6EECF244321}">
                <p14:modId xmlns:p14="http://schemas.microsoft.com/office/powerpoint/2010/main" val="3959529052"/>
              </p:ext>
            </p:extLst>
          </p:nvPr>
        </p:nvGraphicFramePr>
        <p:xfrm>
          <a:off x="3998563" y="516351"/>
          <a:ext cx="7826644" cy="5505908"/>
        </p:xfrm>
        <a:graphic>
          <a:graphicData uri="http://schemas.openxmlformats.org/drawingml/2006/chart">
            <c:chart xmlns:c="http://schemas.openxmlformats.org/drawingml/2006/chart" xmlns:r="http://schemas.openxmlformats.org/officeDocument/2006/relationships" r:id="rId2"/>
          </a:graphicData>
        </a:graphic>
      </p:graphicFrame>
      <p:sp>
        <p:nvSpPr>
          <p:cNvPr id="16" name="Flowchart: Document 1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3FF204-C842-49F7-99ED-32119A2398ED}"/>
              </a:ext>
            </a:extLst>
          </p:cNvPr>
          <p:cNvSpPr>
            <a:spLocks noGrp="1"/>
          </p:cNvSpPr>
          <p:nvPr>
            <p:ph type="title"/>
          </p:nvPr>
        </p:nvSpPr>
        <p:spPr>
          <a:xfrm>
            <a:off x="738187" y="232914"/>
            <a:ext cx="3048000" cy="2371148"/>
          </a:xfrm>
          <a:prstGeom prst="ellipse">
            <a:avLst/>
          </a:prstGeom>
        </p:spPr>
        <p:txBody>
          <a:bodyPr vert="horz" lIns="91440" tIns="45720" rIns="91440" bIns="45720" rtlCol="0" anchor="ctr">
            <a:normAutofit/>
          </a:bodyPr>
          <a:lstStyle/>
          <a:p>
            <a:pPr algn="ctr"/>
            <a:r>
              <a:rPr lang="en-US" sz="3600" kern="1200" dirty="0">
                <a:solidFill>
                  <a:srgbClr val="FFFFFF"/>
                </a:solidFill>
                <a:latin typeface="+mj-lt"/>
                <a:ea typeface="+mj-ea"/>
                <a:cs typeface="+mj-cs"/>
              </a:rPr>
              <a:t>TYPE OF ACCIDENT</a:t>
            </a:r>
          </a:p>
        </p:txBody>
      </p:sp>
      <p:sp>
        <p:nvSpPr>
          <p:cNvPr id="6" name="TextBox 5">
            <a:extLst>
              <a:ext uri="{FF2B5EF4-FFF2-40B4-BE49-F238E27FC236}">
                <a16:creationId xmlns:a16="http://schemas.microsoft.com/office/drawing/2014/main" id="{3CD3CCE7-3E82-4F5E-A7EE-A826521A841E}"/>
              </a:ext>
            </a:extLst>
          </p:cNvPr>
          <p:cNvSpPr txBox="1"/>
          <p:nvPr/>
        </p:nvSpPr>
        <p:spPr>
          <a:xfrm>
            <a:off x="738187" y="3720444"/>
            <a:ext cx="2755604" cy="2246769"/>
          </a:xfrm>
          <a:prstGeom prst="rect">
            <a:avLst/>
          </a:prstGeom>
          <a:noFill/>
        </p:spPr>
        <p:txBody>
          <a:bodyPr wrap="square" rtlCol="0">
            <a:spAutoFit/>
          </a:bodyPr>
          <a:lstStyle/>
          <a:p>
            <a:pPr algn="ctr"/>
            <a:r>
              <a:rPr lang="en-US" sz="2000" dirty="0"/>
              <a:t>Most accidents that occurred were collisions with fixed objects (56), such as trees, embankments, trailers, guide rails, and parked snowmobiles.</a:t>
            </a:r>
          </a:p>
        </p:txBody>
      </p:sp>
      <p:sp>
        <p:nvSpPr>
          <p:cNvPr id="8" name="Star: 5 Points 7">
            <a:extLst>
              <a:ext uri="{FF2B5EF4-FFF2-40B4-BE49-F238E27FC236}">
                <a16:creationId xmlns:a16="http://schemas.microsoft.com/office/drawing/2014/main" id="{09FA5F0B-8A78-42FA-BFDF-CB43E3C54770}"/>
              </a:ext>
            </a:extLst>
          </p:cNvPr>
          <p:cNvSpPr/>
          <p:nvPr/>
        </p:nvSpPr>
        <p:spPr>
          <a:xfrm flipH="1" flipV="1">
            <a:off x="3642101" y="4843828"/>
            <a:ext cx="334031" cy="219218"/>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48D4157-AC84-4505-AB8F-DFA7084739E6}"/>
              </a:ext>
            </a:extLst>
          </p:cNvPr>
          <p:cNvSpPr txBox="1"/>
          <p:nvPr/>
        </p:nvSpPr>
        <p:spPr>
          <a:xfrm>
            <a:off x="11015003" y="4843828"/>
            <a:ext cx="184731" cy="646331"/>
          </a:xfrm>
          <a:prstGeom prst="rect">
            <a:avLst/>
          </a:prstGeom>
          <a:noFill/>
        </p:spPr>
        <p:txBody>
          <a:bodyPr wrap="none" rtlCol="0">
            <a:spAutoFit/>
          </a:bodyPr>
          <a:lstStyle/>
          <a:p>
            <a:endParaRPr lang="en-US" b="1" dirty="0"/>
          </a:p>
          <a:p>
            <a:endParaRPr lang="en-US" b="1" dirty="0"/>
          </a:p>
        </p:txBody>
      </p:sp>
    </p:spTree>
    <p:extLst>
      <p:ext uri="{BB962C8B-B14F-4D97-AF65-F5344CB8AC3E}">
        <p14:creationId xmlns:p14="http://schemas.microsoft.com/office/powerpoint/2010/main" val="816351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B7BF-3CDF-4672-9929-DA448E2AFAD8}"/>
              </a:ext>
            </a:extLst>
          </p:cNvPr>
          <p:cNvSpPr>
            <a:spLocks noGrp="1"/>
          </p:cNvSpPr>
          <p:nvPr>
            <p:ph type="title"/>
          </p:nvPr>
        </p:nvSpPr>
        <p:spPr>
          <a:xfrm>
            <a:off x="648931" y="544205"/>
            <a:ext cx="6586491" cy="1676603"/>
          </a:xfrm>
        </p:spPr>
        <p:txBody>
          <a:bodyPr vert="horz" lIns="91440" tIns="45720" rIns="91440" bIns="45720" rtlCol="0" anchor="ctr">
            <a:normAutofit/>
          </a:bodyPr>
          <a:lstStyle/>
          <a:p>
            <a:r>
              <a:rPr lang="en-US" sz="4800" dirty="0"/>
              <a:t>LEADING FACTORS</a:t>
            </a:r>
          </a:p>
        </p:txBody>
      </p:sp>
      <p:sp>
        <p:nvSpPr>
          <p:cNvPr id="5" name="TextBox 4">
            <a:extLst>
              <a:ext uri="{FF2B5EF4-FFF2-40B4-BE49-F238E27FC236}">
                <a16:creationId xmlns:a16="http://schemas.microsoft.com/office/drawing/2014/main" id="{D329AFA1-1DE5-4C11-898B-CD15097B5247}"/>
              </a:ext>
            </a:extLst>
          </p:cNvPr>
          <p:cNvSpPr txBox="1"/>
          <p:nvPr/>
        </p:nvSpPr>
        <p:spPr>
          <a:xfrm>
            <a:off x="587046" y="2220808"/>
            <a:ext cx="4848102" cy="3785419"/>
          </a:xfrm>
          <a:prstGeom prst="rect">
            <a:avLst/>
          </a:prstGeom>
        </p:spPr>
        <p:txBody>
          <a:bodyPr vert="horz" lIns="91440" tIns="45720" rIns="91440" bIns="45720" rtlCol="0">
            <a:normAutofit/>
          </a:bodyPr>
          <a:lstStyle/>
          <a:p>
            <a:pPr algn="ctr">
              <a:lnSpc>
                <a:spcPct val="90000"/>
              </a:lnSpc>
              <a:spcAft>
                <a:spcPts val="600"/>
              </a:spcAft>
            </a:pPr>
            <a:r>
              <a:rPr lang="en-US" sz="2000" dirty="0"/>
              <a:t>The top three factors for accidents this season were…</a:t>
            </a:r>
          </a:p>
          <a:p>
            <a:pPr algn="ctr">
              <a:lnSpc>
                <a:spcPct val="90000"/>
              </a:lnSpc>
              <a:spcAft>
                <a:spcPts val="600"/>
              </a:spcAft>
            </a:pPr>
            <a:endParaRPr lang="en-US" sz="2000" dirty="0"/>
          </a:p>
          <a:p>
            <a:pPr algn="ctr">
              <a:lnSpc>
                <a:spcPct val="90000"/>
              </a:lnSpc>
              <a:spcAft>
                <a:spcPts val="600"/>
              </a:spcAft>
            </a:pPr>
            <a:endParaRPr lang="en-US" sz="2000" dirty="0"/>
          </a:p>
          <a:p>
            <a:pPr marL="342900" indent="-342900" algn="ctr">
              <a:lnSpc>
                <a:spcPct val="90000"/>
              </a:lnSpc>
              <a:spcAft>
                <a:spcPts val="600"/>
              </a:spcAft>
              <a:buFont typeface="Arial" panose="020B0604020202020204" pitchFamily="34" charset="0"/>
              <a:buChar char="•"/>
            </a:pPr>
            <a:r>
              <a:rPr lang="en-US" sz="2400" b="1" dirty="0"/>
              <a:t>Unsafe speed (54)</a:t>
            </a:r>
          </a:p>
          <a:p>
            <a:pPr marL="342900" indent="-342900" algn="ctr">
              <a:lnSpc>
                <a:spcPct val="90000"/>
              </a:lnSpc>
              <a:spcAft>
                <a:spcPts val="600"/>
              </a:spcAft>
              <a:buFont typeface="Arial" panose="020B0604020202020204" pitchFamily="34" charset="0"/>
              <a:buChar char="•"/>
            </a:pPr>
            <a:r>
              <a:rPr lang="en-US" sz="2400" b="1" dirty="0"/>
              <a:t>Operator Inexperience (17)</a:t>
            </a:r>
            <a:endParaRPr lang="en-US" sz="2400" dirty="0"/>
          </a:p>
          <a:p>
            <a:pPr marL="342900" indent="-342900" algn="ctr">
              <a:lnSpc>
                <a:spcPct val="90000"/>
              </a:lnSpc>
              <a:spcAft>
                <a:spcPts val="600"/>
              </a:spcAft>
              <a:buFont typeface="Arial" panose="020B0604020202020204" pitchFamily="34" charset="0"/>
              <a:buChar char="•"/>
            </a:pPr>
            <a:r>
              <a:rPr lang="en-US" sz="2400" b="1" dirty="0"/>
              <a:t>Unfamiliar with Terrain (13)</a:t>
            </a:r>
            <a:r>
              <a:rPr lang="en-US" sz="2400" dirty="0"/>
              <a:t> </a:t>
            </a:r>
          </a:p>
        </p:txBody>
      </p:sp>
      <p:graphicFrame>
        <p:nvGraphicFramePr>
          <p:cNvPr id="6" name="Chart 5">
            <a:extLst>
              <a:ext uri="{FF2B5EF4-FFF2-40B4-BE49-F238E27FC236}">
                <a16:creationId xmlns:a16="http://schemas.microsoft.com/office/drawing/2014/main" id="{675DCF67-051D-482C-A339-56E98DAF02D4}"/>
              </a:ext>
            </a:extLst>
          </p:cNvPr>
          <p:cNvGraphicFramePr/>
          <p:nvPr>
            <p:extLst>
              <p:ext uri="{D42A27DB-BD31-4B8C-83A1-F6EECF244321}">
                <p14:modId xmlns:p14="http://schemas.microsoft.com/office/powerpoint/2010/main" val="554821895"/>
              </p:ext>
            </p:extLst>
          </p:nvPr>
        </p:nvGraphicFramePr>
        <p:xfrm>
          <a:off x="5497033" y="79744"/>
          <a:ext cx="6291693" cy="6698512"/>
        </p:xfrm>
        <a:graphic>
          <a:graphicData uri="http://schemas.openxmlformats.org/drawingml/2006/chart">
            <c:chart xmlns:c="http://schemas.openxmlformats.org/drawingml/2006/chart" xmlns:r="http://schemas.openxmlformats.org/officeDocument/2006/relationships" r:id="rId3"/>
          </a:graphicData>
        </a:graphic>
      </p:graphicFrame>
      <p:sp>
        <p:nvSpPr>
          <p:cNvPr id="3" name="Star: 5 Points 2">
            <a:extLst>
              <a:ext uri="{FF2B5EF4-FFF2-40B4-BE49-F238E27FC236}">
                <a16:creationId xmlns:a16="http://schemas.microsoft.com/office/drawing/2014/main" id="{90F32E06-4615-4C41-B780-7E6A374C4891}"/>
              </a:ext>
            </a:extLst>
          </p:cNvPr>
          <p:cNvSpPr/>
          <p:nvPr/>
        </p:nvSpPr>
        <p:spPr>
          <a:xfrm>
            <a:off x="6096000" y="317856"/>
            <a:ext cx="165569" cy="2263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29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882381-9AF1-41E6-89D6-1CC64DA5ECEF}"/>
              </a:ext>
            </a:extLst>
          </p:cNvPr>
          <p:cNvSpPr>
            <a:spLocks noGrp="1"/>
          </p:cNvSpPr>
          <p:nvPr>
            <p:ph type="title"/>
          </p:nvPr>
        </p:nvSpPr>
        <p:spPr>
          <a:xfrm>
            <a:off x="674237" y="1490128"/>
            <a:ext cx="3657600" cy="2115743"/>
          </a:xfrm>
        </p:spPr>
        <p:txBody>
          <a:bodyPr vert="horz" lIns="91440" tIns="45720" rIns="91440" bIns="45720" rtlCol="0" anchor="b">
            <a:normAutofit/>
          </a:bodyPr>
          <a:lstStyle/>
          <a:p>
            <a:pPr algn="ctr"/>
            <a:r>
              <a:rPr lang="en-US" sz="5400" kern="1200" dirty="0">
                <a:solidFill>
                  <a:srgbClr val="FFFFFF"/>
                </a:solidFill>
                <a:latin typeface="+mj-lt"/>
                <a:ea typeface="+mj-ea"/>
                <a:cs typeface="+mj-cs"/>
              </a:rPr>
              <a:t>ACCIDENTS BY COUNTY</a:t>
            </a:r>
          </a:p>
        </p:txBody>
      </p:sp>
      <p:cxnSp>
        <p:nvCxnSpPr>
          <p:cNvPr id="25" name="Straight Connector 2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86FDBADD-2210-4ACD-BFE9-BF27F2CC611B}"/>
              </a:ext>
            </a:extLst>
          </p:cNvPr>
          <p:cNvGraphicFramePr/>
          <p:nvPr>
            <p:extLst>
              <p:ext uri="{D42A27DB-BD31-4B8C-83A1-F6EECF244321}">
                <p14:modId xmlns:p14="http://schemas.microsoft.com/office/powerpoint/2010/main" val="2782889659"/>
              </p:ext>
            </p:extLst>
          </p:nvPr>
        </p:nvGraphicFramePr>
        <p:xfrm>
          <a:off x="5090027" y="199264"/>
          <a:ext cx="6553545" cy="654177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C0B8F49-8F8A-4815-AC83-7401658B0751}"/>
              </a:ext>
            </a:extLst>
          </p:cNvPr>
          <p:cNvSpPr txBox="1"/>
          <p:nvPr/>
        </p:nvSpPr>
        <p:spPr>
          <a:xfrm>
            <a:off x="1209088" y="4003150"/>
            <a:ext cx="2683790" cy="1446550"/>
          </a:xfrm>
          <a:prstGeom prst="rect">
            <a:avLst/>
          </a:prstGeom>
          <a:noFill/>
        </p:spPr>
        <p:txBody>
          <a:bodyPr wrap="square" rtlCol="0">
            <a:spAutoFit/>
          </a:bodyPr>
          <a:lstStyle/>
          <a:p>
            <a:r>
              <a:rPr lang="en-US" dirty="0">
                <a:solidFill>
                  <a:schemeClr val="bg1"/>
                </a:solidFill>
              </a:rPr>
              <a:t>Lewis = 37 (3 fatalities)</a:t>
            </a:r>
          </a:p>
          <a:p>
            <a:r>
              <a:rPr lang="en-US" dirty="0">
                <a:solidFill>
                  <a:schemeClr val="bg1"/>
                </a:solidFill>
              </a:rPr>
              <a:t>Herkimer = 20 (2 fatalities)</a:t>
            </a:r>
          </a:p>
          <a:p>
            <a:r>
              <a:rPr lang="en-US" sz="1600" dirty="0">
                <a:solidFill>
                  <a:schemeClr val="bg1"/>
                </a:solidFill>
              </a:rPr>
              <a:t>     Town of Webb = 18 </a:t>
            </a:r>
          </a:p>
          <a:p>
            <a:r>
              <a:rPr lang="en-US" dirty="0">
                <a:solidFill>
                  <a:schemeClr val="bg1"/>
                </a:solidFill>
              </a:rPr>
              <a:t>Hamilton = 12 (0 fatalities)</a:t>
            </a:r>
          </a:p>
          <a:p>
            <a:r>
              <a:rPr lang="en-US" sz="1600" dirty="0">
                <a:solidFill>
                  <a:schemeClr val="bg1"/>
                </a:solidFill>
              </a:rPr>
              <a:t>     Town of Inlet = 2</a:t>
            </a:r>
          </a:p>
        </p:txBody>
      </p:sp>
    </p:spTree>
    <p:extLst>
      <p:ext uri="{BB962C8B-B14F-4D97-AF65-F5344CB8AC3E}">
        <p14:creationId xmlns:p14="http://schemas.microsoft.com/office/powerpoint/2010/main" val="403783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BD69462-C675-4105-9485-556708B69647}"/>
              </a:ext>
            </a:extLst>
          </p:cNvPr>
          <p:cNvGraphicFramePr/>
          <p:nvPr>
            <p:extLst>
              <p:ext uri="{D42A27DB-BD31-4B8C-83A1-F6EECF244321}">
                <p14:modId xmlns:p14="http://schemas.microsoft.com/office/powerpoint/2010/main" val="2880147128"/>
              </p:ext>
            </p:extLst>
          </p:nvPr>
        </p:nvGraphicFramePr>
        <p:xfrm>
          <a:off x="1277257" y="719666"/>
          <a:ext cx="9884228" cy="54634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393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B52CF1DF-C995-4F43-8966-4AF68340F59D}"/>
              </a:ext>
            </a:extLst>
          </p:cNvPr>
          <p:cNvGraphicFramePr>
            <a:graphicFrameLocks noGrp="1"/>
          </p:cNvGraphicFramePr>
          <p:nvPr>
            <p:extLst>
              <p:ext uri="{D42A27DB-BD31-4B8C-83A1-F6EECF244321}">
                <p14:modId xmlns:p14="http://schemas.microsoft.com/office/powerpoint/2010/main" val="1879288719"/>
              </p:ext>
            </p:extLst>
          </p:nvPr>
        </p:nvGraphicFramePr>
        <p:xfrm>
          <a:off x="2447457" y="1184719"/>
          <a:ext cx="7297086" cy="4488561"/>
        </p:xfrm>
        <a:graphic>
          <a:graphicData uri="http://schemas.openxmlformats.org/drawingml/2006/table">
            <a:tbl>
              <a:tblPr firstRow="1" bandRow="1">
                <a:tableStyleId>{5C22544A-7EE6-4342-B048-85BDC9FD1C3A}</a:tableStyleId>
              </a:tblPr>
              <a:tblGrid>
                <a:gridCol w="3155057">
                  <a:extLst>
                    <a:ext uri="{9D8B030D-6E8A-4147-A177-3AD203B41FA5}">
                      <a16:colId xmlns:a16="http://schemas.microsoft.com/office/drawing/2014/main" val="3390549982"/>
                    </a:ext>
                  </a:extLst>
                </a:gridCol>
                <a:gridCol w="4142029">
                  <a:extLst>
                    <a:ext uri="{9D8B030D-6E8A-4147-A177-3AD203B41FA5}">
                      <a16:colId xmlns:a16="http://schemas.microsoft.com/office/drawing/2014/main" val="204593195"/>
                    </a:ext>
                  </a:extLst>
                </a:gridCol>
              </a:tblGrid>
              <a:tr h="641223">
                <a:tc>
                  <a:txBody>
                    <a:bodyPr/>
                    <a:lstStyle/>
                    <a:p>
                      <a:pPr algn="l" fontAlgn="b"/>
                      <a:r>
                        <a:rPr lang="en-US" sz="3300" u="none" strike="noStrike">
                          <a:effectLst/>
                        </a:rPr>
                        <a:t>Age Group</a:t>
                      </a:r>
                      <a:endParaRPr lang="en-US" sz="3300" b="0" i="0" u="none" strike="noStrike">
                        <a:solidFill>
                          <a:srgbClr val="000000"/>
                        </a:solidFill>
                        <a:effectLst/>
                        <a:latin typeface="Calibri" panose="020F0502020204030204" pitchFamily="34" charset="0"/>
                      </a:endParaRPr>
                    </a:p>
                  </a:txBody>
                  <a:tcPr marL="28575" marR="28575" marT="28575" marB="0" anchor="b"/>
                </a:tc>
                <a:tc>
                  <a:txBody>
                    <a:bodyPr/>
                    <a:lstStyle/>
                    <a:p>
                      <a:pPr algn="l" fontAlgn="b"/>
                      <a:r>
                        <a:rPr lang="en-US" sz="3300" u="none" strike="noStrike" dirty="0">
                          <a:effectLst/>
                        </a:rPr>
                        <a:t>Number Of Accidents</a:t>
                      </a:r>
                      <a:endParaRPr lang="en-US" sz="3300" b="0" i="0" u="none" strike="noStrike" dirty="0">
                        <a:solidFill>
                          <a:srgbClr val="000000"/>
                        </a:solidFill>
                        <a:effectLst/>
                        <a:latin typeface="Calibri" panose="020F0502020204030204" pitchFamily="34" charset="0"/>
                      </a:endParaRPr>
                    </a:p>
                  </a:txBody>
                  <a:tcPr marL="28575" marR="28575" marT="28575" marB="0" anchor="b"/>
                </a:tc>
                <a:extLst>
                  <a:ext uri="{0D108BD9-81ED-4DB2-BD59-A6C34878D82A}">
                    <a16:rowId xmlns:a16="http://schemas.microsoft.com/office/drawing/2014/main" val="2785546822"/>
                  </a:ext>
                </a:extLst>
              </a:tr>
              <a:tr h="641223">
                <a:tc>
                  <a:txBody>
                    <a:bodyPr/>
                    <a:lstStyle/>
                    <a:p>
                      <a:pPr algn="l" fontAlgn="b"/>
                      <a:r>
                        <a:rPr lang="en-US" sz="3300" u="none" strike="noStrike" dirty="0">
                          <a:effectLst/>
                        </a:rPr>
                        <a:t>12-20</a:t>
                      </a:r>
                      <a:endParaRPr lang="en-US" sz="3300" b="0" i="0" u="none" strike="noStrike" dirty="0">
                        <a:solidFill>
                          <a:srgbClr val="000000"/>
                        </a:solidFill>
                        <a:effectLst/>
                        <a:latin typeface="Calibri" panose="020F0502020204030204" pitchFamily="34" charset="0"/>
                      </a:endParaRPr>
                    </a:p>
                  </a:txBody>
                  <a:tcPr marL="28575" marR="28575" marT="28575" marB="0" anchor="b"/>
                </a:tc>
                <a:tc>
                  <a:txBody>
                    <a:bodyPr/>
                    <a:lstStyle/>
                    <a:p>
                      <a:pPr algn="r" fontAlgn="b"/>
                      <a:r>
                        <a:rPr lang="en-US" sz="3300" b="0" i="0" u="none" strike="noStrike" dirty="0">
                          <a:solidFill>
                            <a:srgbClr val="000000"/>
                          </a:solidFill>
                          <a:effectLst/>
                          <a:latin typeface="Calibri" panose="020F0502020204030204" pitchFamily="34" charset="0"/>
                        </a:rPr>
                        <a:t>26</a:t>
                      </a:r>
                    </a:p>
                  </a:txBody>
                  <a:tcPr marL="28575" marR="28575" marT="28575" marB="0" anchor="b"/>
                </a:tc>
                <a:extLst>
                  <a:ext uri="{0D108BD9-81ED-4DB2-BD59-A6C34878D82A}">
                    <a16:rowId xmlns:a16="http://schemas.microsoft.com/office/drawing/2014/main" val="3041031229"/>
                  </a:ext>
                </a:extLst>
              </a:tr>
              <a:tr h="641223">
                <a:tc>
                  <a:txBody>
                    <a:bodyPr/>
                    <a:lstStyle/>
                    <a:p>
                      <a:pPr algn="l" fontAlgn="b"/>
                      <a:r>
                        <a:rPr lang="en-US" sz="3300" u="none" strike="noStrike">
                          <a:effectLst/>
                        </a:rPr>
                        <a:t>21-30</a:t>
                      </a:r>
                      <a:endParaRPr lang="en-US" sz="3300" b="0" i="0" u="none" strike="noStrike">
                        <a:solidFill>
                          <a:srgbClr val="000000"/>
                        </a:solidFill>
                        <a:effectLst/>
                        <a:latin typeface="Calibri" panose="020F0502020204030204" pitchFamily="34" charset="0"/>
                      </a:endParaRPr>
                    </a:p>
                  </a:txBody>
                  <a:tcPr marL="28575" marR="28575" marT="28575" marB="0" anchor="b"/>
                </a:tc>
                <a:tc>
                  <a:txBody>
                    <a:bodyPr/>
                    <a:lstStyle/>
                    <a:p>
                      <a:pPr algn="r" fontAlgn="b"/>
                      <a:r>
                        <a:rPr lang="en-US" sz="3300" b="0" i="0" u="none" strike="noStrike" dirty="0">
                          <a:solidFill>
                            <a:srgbClr val="000000"/>
                          </a:solidFill>
                          <a:effectLst/>
                          <a:latin typeface="Calibri" panose="020F0502020204030204" pitchFamily="34" charset="0"/>
                        </a:rPr>
                        <a:t>30</a:t>
                      </a:r>
                    </a:p>
                  </a:txBody>
                  <a:tcPr marL="28575" marR="28575" marT="28575" marB="0" anchor="b"/>
                </a:tc>
                <a:extLst>
                  <a:ext uri="{0D108BD9-81ED-4DB2-BD59-A6C34878D82A}">
                    <a16:rowId xmlns:a16="http://schemas.microsoft.com/office/drawing/2014/main" val="3943988445"/>
                  </a:ext>
                </a:extLst>
              </a:tr>
              <a:tr h="641223">
                <a:tc>
                  <a:txBody>
                    <a:bodyPr/>
                    <a:lstStyle/>
                    <a:p>
                      <a:pPr algn="l" fontAlgn="b"/>
                      <a:r>
                        <a:rPr lang="en-US" sz="3300" u="none" strike="noStrike">
                          <a:effectLst/>
                        </a:rPr>
                        <a:t>31-40</a:t>
                      </a:r>
                      <a:endParaRPr lang="en-US" sz="3300" b="0" i="0" u="none" strike="noStrike">
                        <a:solidFill>
                          <a:srgbClr val="000000"/>
                        </a:solidFill>
                        <a:effectLst/>
                        <a:latin typeface="Calibri" panose="020F0502020204030204" pitchFamily="34" charset="0"/>
                      </a:endParaRPr>
                    </a:p>
                  </a:txBody>
                  <a:tcPr marL="28575" marR="28575" marT="28575" marB="0" anchor="b"/>
                </a:tc>
                <a:tc>
                  <a:txBody>
                    <a:bodyPr/>
                    <a:lstStyle/>
                    <a:p>
                      <a:pPr algn="r" fontAlgn="b"/>
                      <a:r>
                        <a:rPr lang="en-US" sz="3300" b="0" i="0" u="none" strike="noStrike" dirty="0">
                          <a:solidFill>
                            <a:srgbClr val="000000"/>
                          </a:solidFill>
                          <a:effectLst/>
                          <a:latin typeface="Calibri" panose="020F0502020204030204" pitchFamily="34" charset="0"/>
                        </a:rPr>
                        <a:t>26</a:t>
                      </a:r>
                    </a:p>
                  </a:txBody>
                  <a:tcPr marL="28575" marR="28575" marT="28575" marB="0" anchor="b"/>
                </a:tc>
                <a:extLst>
                  <a:ext uri="{0D108BD9-81ED-4DB2-BD59-A6C34878D82A}">
                    <a16:rowId xmlns:a16="http://schemas.microsoft.com/office/drawing/2014/main" val="1647344421"/>
                  </a:ext>
                </a:extLst>
              </a:tr>
              <a:tr h="641223">
                <a:tc>
                  <a:txBody>
                    <a:bodyPr/>
                    <a:lstStyle/>
                    <a:p>
                      <a:pPr algn="l" fontAlgn="b"/>
                      <a:r>
                        <a:rPr lang="en-US" sz="3300" u="none" strike="noStrike" dirty="0">
                          <a:effectLst/>
                        </a:rPr>
                        <a:t>41-50</a:t>
                      </a:r>
                      <a:endParaRPr lang="en-US" sz="3300" b="0" i="0" u="none" strike="noStrike" dirty="0">
                        <a:solidFill>
                          <a:srgbClr val="000000"/>
                        </a:solidFill>
                        <a:effectLst/>
                        <a:latin typeface="Calibri" panose="020F0502020204030204" pitchFamily="34" charset="0"/>
                      </a:endParaRPr>
                    </a:p>
                  </a:txBody>
                  <a:tcPr marL="28575" marR="28575" marT="28575" marB="0" anchor="b"/>
                </a:tc>
                <a:tc>
                  <a:txBody>
                    <a:bodyPr/>
                    <a:lstStyle/>
                    <a:p>
                      <a:pPr algn="r" fontAlgn="b"/>
                      <a:r>
                        <a:rPr lang="en-US" sz="3300" b="0" i="0" u="none" strike="noStrike" dirty="0">
                          <a:solidFill>
                            <a:srgbClr val="000000"/>
                          </a:solidFill>
                          <a:effectLst/>
                          <a:latin typeface="Calibri" panose="020F0502020204030204" pitchFamily="34" charset="0"/>
                        </a:rPr>
                        <a:t>31</a:t>
                      </a:r>
                    </a:p>
                  </a:txBody>
                  <a:tcPr marL="28575" marR="28575" marT="28575" marB="0" anchor="b"/>
                </a:tc>
                <a:extLst>
                  <a:ext uri="{0D108BD9-81ED-4DB2-BD59-A6C34878D82A}">
                    <a16:rowId xmlns:a16="http://schemas.microsoft.com/office/drawing/2014/main" val="2635037885"/>
                  </a:ext>
                </a:extLst>
              </a:tr>
              <a:tr h="641223">
                <a:tc>
                  <a:txBody>
                    <a:bodyPr/>
                    <a:lstStyle/>
                    <a:p>
                      <a:pPr algn="l" fontAlgn="b"/>
                      <a:r>
                        <a:rPr lang="en-US" sz="3300" u="none" strike="noStrike">
                          <a:effectLst/>
                        </a:rPr>
                        <a:t>51-60</a:t>
                      </a:r>
                      <a:endParaRPr lang="en-US" sz="3300" b="0" i="0" u="none" strike="noStrike">
                        <a:solidFill>
                          <a:srgbClr val="000000"/>
                        </a:solidFill>
                        <a:effectLst/>
                        <a:latin typeface="Calibri" panose="020F0502020204030204" pitchFamily="34" charset="0"/>
                      </a:endParaRPr>
                    </a:p>
                  </a:txBody>
                  <a:tcPr marL="28575" marR="28575" marT="28575" marB="0" anchor="b"/>
                </a:tc>
                <a:tc>
                  <a:txBody>
                    <a:bodyPr/>
                    <a:lstStyle/>
                    <a:p>
                      <a:pPr algn="r" fontAlgn="b"/>
                      <a:r>
                        <a:rPr lang="en-US" sz="3300" b="0" i="0" u="none" strike="noStrike" dirty="0">
                          <a:solidFill>
                            <a:srgbClr val="000000"/>
                          </a:solidFill>
                          <a:effectLst/>
                          <a:latin typeface="Calibri" panose="020F0502020204030204" pitchFamily="34" charset="0"/>
                        </a:rPr>
                        <a:t>31</a:t>
                      </a:r>
                    </a:p>
                  </a:txBody>
                  <a:tcPr marL="28575" marR="28575" marT="28575" marB="0" anchor="b"/>
                </a:tc>
                <a:extLst>
                  <a:ext uri="{0D108BD9-81ED-4DB2-BD59-A6C34878D82A}">
                    <a16:rowId xmlns:a16="http://schemas.microsoft.com/office/drawing/2014/main" val="3575302732"/>
                  </a:ext>
                </a:extLst>
              </a:tr>
              <a:tr h="641223">
                <a:tc>
                  <a:txBody>
                    <a:bodyPr/>
                    <a:lstStyle/>
                    <a:p>
                      <a:pPr algn="l" fontAlgn="b"/>
                      <a:r>
                        <a:rPr lang="en-US" sz="3300" u="none" strike="noStrike" dirty="0">
                          <a:effectLst/>
                        </a:rPr>
                        <a:t>61-76</a:t>
                      </a:r>
                      <a:endParaRPr lang="en-US" sz="3300" b="0" i="0" u="none" strike="noStrike" dirty="0">
                        <a:solidFill>
                          <a:srgbClr val="000000"/>
                        </a:solidFill>
                        <a:effectLst/>
                        <a:latin typeface="Calibri" panose="020F0502020204030204" pitchFamily="34" charset="0"/>
                      </a:endParaRPr>
                    </a:p>
                  </a:txBody>
                  <a:tcPr marL="28575" marR="28575" marT="28575" marB="0" anchor="b"/>
                </a:tc>
                <a:tc>
                  <a:txBody>
                    <a:bodyPr/>
                    <a:lstStyle/>
                    <a:p>
                      <a:pPr algn="r" fontAlgn="b"/>
                      <a:r>
                        <a:rPr lang="en-US" sz="3300" b="0" i="0" u="none" strike="noStrike" dirty="0">
                          <a:solidFill>
                            <a:srgbClr val="000000"/>
                          </a:solidFill>
                          <a:effectLst/>
                          <a:latin typeface="Calibri" panose="020F0502020204030204" pitchFamily="34" charset="0"/>
                        </a:rPr>
                        <a:t>15</a:t>
                      </a:r>
                    </a:p>
                  </a:txBody>
                  <a:tcPr marL="28575" marR="28575" marT="28575" marB="0" anchor="b"/>
                </a:tc>
                <a:extLst>
                  <a:ext uri="{0D108BD9-81ED-4DB2-BD59-A6C34878D82A}">
                    <a16:rowId xmlns:a16="http://schemas.microsoft.com/office/drawing/2014/main" val="2355940503"/>
                  </a:ext>
                </a:extLst>
              </a:tr>
            </a:tbl>
          </a:graphicData>
        </a:graphic>
      </p:graphicFrame>
    </p:spTree>
    <p:extLst>
      <p:ext uri="{BB962C8B-B14F-4D97-AF65-F5344CB8AC3E}">
        <p14:creationId xmlns:p14="http://schemas.microsoft.com/office/powerpoint/2010/main" val="148578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6614-A0B0-4BC4-9609-595A4E68DF43}"/>
              </a:ext>
            </a:extLst>
          </p:cNvPr>
          <p:cNvSpPr>
            <a:spLocks noGrp="1"/>
          </p:cNvSpPr>
          <p:nvPr>
            <p:ph type="title"/>
          </p:nvPr>
        </p:nvSpPr>
        <p:spPr>
          <a:xfrm>
            <a:off x="838200" y="301932"/>
            <a:ext cx="10515600" cy="1325563"/>
          </a:xfrm>
        </p:spPr>
        <p:txBody>
          <a:bodyPr vert="horz" lIns="91440" tIns="45720" rIns="91440" bIns="45720" rtlCol="0" anchor="ctr">
            <a:normAutofit/>
          </a:bodyPr>
          <a:lstStyle/>
          <a:p>
            <a:r>
              <a:rPr lang="en-US" kern="1200" dirty="0">
                <a:solidFill>
                  <a:schemeClr val="tx1"/>
                </a:solidFill>
                <a:latin typeface="+mj-lt"/>
                <a:ea typeface="+mj-ea"/>
                <a:cs typeface="+mj-cs"/>
              </a:rPr>
              <a:t>          LEADING FACTORS OF FATALITIES</a:t>
            </a:r>
          </a:p>
        </p:txBody>
      </p:sp>
      <p:graphicFrame>
        <p:nvGraphicFramePr>
          <p:cNvPr id="4" name="Chart 3">
            <a:extLst>
              <a:ext uri="{FF2B5EF4-FFF2-40B4-BE49-F238E27FC236}">
                <a16:creationId xmlns:a16="http://schemas.microsoft.com/office/drawing/2014/main" id="{6DC436D5-CBA8-4380-9E38-1D95A054300A}"/>
              </a:ext>
            </a:extLst>
          </p:cNvPr>
          <p:cNvGraphicFramePr/>
          <p:nvPr>
            <p:extLst>
              <p:ext uri="{D42A27DB-BD31-4B8C-83A1-F6EECF244321}">
                <p14:modId xmlns:p14="http://schemas.microsoft.com/office/powerpoint/2010/main" val="1612820348"/>
              </p:ext>
            </p:extLst>
          </p:nvPr>
        </p:nvGraphicFramePr>
        <p:xfrm>
          <a:off x="838200" y="1852870"/>
          <a:ext cx="7454088"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5595AFD7-0E60-42CE-9486-131B7BDCDA78}"/>
              </a:ext>
            </a:extLst>
          </p:cNvPr>
          <p:cNvSpPr/>
          <p:nvPr/>
        </p:nvSpPr>
        <p:spPr>
          <a:xfrm>
            <a:off x="8377348" y="2535358"/>
            <a:ext cx="3214577" cy="1065676"/>
          </a:xfrm>
          <a:prstGeom prst="rect">
            <a:avLst/>
          </a:prstGeom>
        </p:spPr>
        <p:txBody>
          <a:bodyPr wrap="square">
            <a:spAutoFit/>
          </a:bodyPr>
          <a:lstStyle/>
          <a:p>
            <a:pPr algn="ctr">
              <a:lnSpc>
                <a:spcPct val="107000"/>
              </a:lnSpc>
              <a:spcAft>
                <a:spcPts val="800"/>
              </a:spcAft>
              <a:tabLst>
                <a:tab pos="1971675" algn="l"/>
              </a:tabLst>
            </a:pPr>
            <a:r>
              <a:rPr lang="en-US" sz="2000" dirty="0">
                <a:ea typeface="Calibri" panose="020F0502020204030204" pitchFamily="34" charset="0"/>
                <a:cs typeface="Lucida Sans Unicode" panose="020B0602030504020204" pitchFamily="34" charset="0"/>
              </a:rPr>
              <a:t>Unsafe speed (8) topped all other leading factors for fatalities.</a:t>
            </a:r>
            <a:endParaRPr 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2078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525</TotalTime>
  <Words>342</Words>
  <Application>Microsoft Office PowerPoint</Application>
  <PresentationFormat>Widescreen</PresentationFormat>
  <Paragraphs>77</Paragraphs>
  <Slides>12</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Courier New</vt:lpstr>
      <vt:lpstr>Proxima Nova Rg</vt:lpstr>
      <vt:lpstr>Office Theme</vt:lpstr>
      <vt:lpstr>Worksheet</vt:lpstr>
      <vt:lpstr>PowerPoint Presentation</vt:lpstr>
      <vt:lpstr>INTRODUCTION</vt:lpstr>
      <vt:lpstr>ACCIDENT COUNT BY SEASON</vt:lpstr>
      <vt:lpstr>TYPE OF ACCIDENT</vt:lpstr>
      <vt:lpstr>LEADING FACTORS</vt:lpstr>
      <vt:lpstr>ACCIDENTS BY COUNTY</vt:lpstr>
      <vt:lpstr>PowerPoint Presentation</vt:lpstr>
      <vt:lpstr>PowerPoint Presentation</vt:lpstr>
      <vt:lpstr>          LEADING FACTORS OF FATALITIES</vt:lpstr>
      <vt:lpstr>FATALITIES BY COUNTY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Robelotto, Claire (PARKS)</dc:creator>
  <cp:lastModifiedBy>Bouchard, Raji (ITS)</cp:lastModifiedBy>
  <cp:revision>26</cp:revision>
  <cp:lastPrinted>2021-12-01T19:11:29Z</cp:lastPrinted>
  <dcterms:created xsi:type="dcterms:W3CDTF">2020-12-14T13:30:54Z</dcterms:created>
  <dcterms:modified xsi:type="dcterms:W3CDTF">2022-01-03T20:27:22Z</dcterms:modified>
</cp:coreProperties>
</file>