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handoutMasterIdLst>
    <p:handoutMasterId r:id="rId29"/>
  </p:handoutMasterIdLst>
  <p:sldIdLst>
    <p:sldId id="256" r:id="rId3"/>
    <p:sldId id="540" r:id="rId4"/>
    <p:sldId id="541" r:id="rId5"/>
    <p:sldId id="554" r:id="rId6"/>
    <p:sldId id="535" r:id="rId7"/>
    <p:sldId id="538" r:id="rId8"/>
    <p:sldId id="539" r:id="rId9"/>
    <p:sldId id="548" r:id="rId10"/>
    <p:sldId id="551" r:id="rId11"/>
    <p:sldId id="550" r:id="rId12"/>
    <p:sldId id="466" r:id="rId13"/>
    <p:sldId id="545" r:id="rId14"/>
    <p:sldId id="546" r:id="rId15"/>
    <p:sldId id="547" r:id="rId16"/>
    <p:sldId id="542" r:id="rId17"/>
    <p:sldId id="544" r:id="rId18"/>
    <p:sldId id="543" r:id="rId19"/>
    <p:sldId id="555" r:id="rId20"/>
    <p:sldId id="556" r:id="rId21"/>
    <p:sldId id="553" r:id="rId22"/>
    <p:sldId id="557" r:id="rId23"/>
    <p:sldId id="552" r:id="rId24"/>
    <p:sldId id="559" r:id="rId25"/>
    <p:sldId id="561" r:id="rId26"/>
    <p:sldId id="560"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00"/>
    <a:srgbClr val="FFFFFF"/>
    <a:srgbClr val="000000"/>
    <a:srgbClr val="66FF33"/>
    <a:srgbClr val="088E15"/>
    <a:srgbClr val="0000FF"/>
    <a:srgbClr val="393DDF"/>
    <a:srgbClr val="1E07CB"/>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98773" autoAdjust="0"/>
  </p:normalViewPr>
  <p:slideViewPr>
    <p:cSldViewPr snapToGrid="0">
      <p:cViewPr varScale="1">
        <p:scale>
          <a:sx n="115" d="100"/>
          <a:sy n="115" d="100"/>
        </p:scale>
        <p:origin x="1362" y="114"/>
      </p:cViewPr>
      <p:guideLst>
        <p:guide orient="horz" pos="2160"/>
        <p:guide pos="2880"/>
      </p:guideLst>
    </p:cSldViewPr>
  </p:slideViewPr>
  <p:outlineViewPr>
    <p:cViewPr>
      <p:scale>
        <a:sx n="33" d="100"/>
        <a:sy n="33" d="100"/>
      </p:scale>
      <p:origin x="0" y="-36744"/>
    </p:cViewPr>
  </p:outlineViewPr>
  <p:notesTextViewPr>
    <p:cViewPr>
      <p:scale>
        <a:sx n="150" d="100"/>
        <a:sy n="150" d="100"/>
      </p:scale>
      <p:origin x="0" y="0"/>
    </p:cViewPr>
  </p:notesTextViewPr>
  <p:sorterViewPr>
    <p:cViewPr>
      <p:scale>
        <a:sx n="66" d="100"/>
        <a:sy n="66" d="100"/>
      </p:scale>
      <p:origin x="0" y="0"/>
    </p:cViewPr>
  </p:sorterViewPr>
  <p:notesViewPr>
    <p:cSldViewPr snapToGrid="0">
      <p:cViewPr>
        <p:scale>
          <a:sx n="100" d="100"/>
          <a:sy n="100" d="100"/>
        </p:scale>
        <p:origin x="-150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396" tIns="45697" rIns="91396" bIns="45697" rtlCol="0"/>
          <a:lstStyle>
            <a:lvl1pPr algn="l">
              <a:defRPr sz="1300"/>
            </a:lvl1pPr>
          </a:lstStyle>
          <a:p>
            <a:endParaRPr lang="en-US"/>
          </a:p>
        </p:txBody>
      </p:sp>
      <p:sp>
        <p:nvSpPr>
          <p:cNvPr id="3" name="Date Placeholder 2"/>
          <p:cNvSpPr>
            <a:spLocks noGrp="1"/>
          </p:cNvSpPr>
          <p:nvPr>
            <p:ph type="dt" sz="quarter" idx="1"/>
          </p:nvPr>
        </p:nvSpPr>
        <p:spPr>
          <a:xfrm>
            <a:off x="3970341" y="1"/>
            <a:ext cx="3038475" cy="465138"/>
          </a:xfrm>
          <a:prstGeom prst="rect">
            <a:avLst/>
          </a:prstGeom>
        </p:spPr>
        <p:txBody>
          <a:bodyPr vert="horz" lIns="91396" tIns="45697" rIns="91396" bIns="45697" rtlCol="0"/>
          <a:lstStyle>
            <a:lvl1pPr algn="r">
              <a:defRPr sz="1300"/>
            </a:lvl1pPr>
          </a:lstStyle>
          <a:p>
            <a:fld id="{B60D48D0-2BCE-4A51-8695-5D53F5C70809}" type="datetimeFigureOut">
              <a:rPr lang="en-US" smtClean="0"/>
              <a:pPr/>
              <a:t>10/30/2017</a:t>
            </a:fld>
            <a:endParaRPr lang="en-US"/>
          </a:p>
        </p:txBody>
      </p:sp>
      <p:sp>
        <p:nvSpPr>
          <p:cNvPr id="4" name="Footer Placeholder 3"/>
          <p:cNvSpPr>
            <a:spLocks noGrp="1"/>
          </p:cNvSpPr>
          <p:nvPr>
            <p:ph type="ftr" sz="quarter" idx="2"/>
          </p:nvPr>
        </p:nvSpPr>
        <p:spPr>
          <a:xfrm>
            <a:off x="3" y="8829676"/>
            <a:ext cx="3038475" cy="465138"/>
          </a:xfrm>
          <a:prstGeom prst="rect">
            <a:avLst/>
          </a:prstGeom>
        </p:spPr>
        <p:txBody>
          <a:bodyPr vert="horz" lIns="91396" tIns="45697" rIns="91396" bIns="45697" rtlCol="0" anchor="b"/>
          <a:lstStyle>
            <a:lvl1pPr algn="l">
              <a:defRPr sz="1300"/>
            </a:lvl1pPr>
          </a:lstStyle>
          <a:p>
            <a:endParaRPr lang="en-US"/>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396" tIns="45697" rIns="91396" bIns="45697" rtlCol="0" anchor="b"/>
          <a:lstStyle>
            <a:lvl1pPr algn="r">
              <a:defRPr sz="1300"/>
            </a:lvl1pPr>
          </a:lstStyle>
          <a:p>
            <a:fld id="{4BF5C672-BA08-445B-8E47-4B392F25D612}" type="slidenum">
              <a:rPr lang="en-US" smtClean="0"/>
              <a:pPr/>
              <a:t>‹#›</a:t>
            </a:fld>
            <a:endParaRPr lang="en-US"/>
          </a:p>
        </p:txBody>
      </p:sp>
    </p:spTree>
    <p:extLst>
      <p:ext uri="{BB962C8B-B14F-4D97-AF65-F5344CB8AC3E}">
        <p14:creationId xmlns:p14="http://schemas.microsoft.com/office/powerpoint/2010/main" val="185247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17" tIns="46559" rIns="93117" bIns="46559" rtlCol="0"/>
          <a:lstStyle>
            <a:lvl1pPr algn="l">
              <a:defRPr sz="13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17" tIns="46559" rIns="93117" bIns="46559" rtlCol="0"/>
          <a:lstStyle>
            <a:lvl1pPr algn="r">
              <a:defRPr sz="1300"/>
            </a:lvl1pPr>
          </a:lstStyle>
          <a:p>
            <a:fld id="{6D0579BD-6CDA-4D9D-8CC9-2959893247C5}" type="datetimeFigureOut">
              <a:rPr lang="en-US" smtClean="0"/>
              <a:pPr/>
              <a:t>10/30/2017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17" tIns="46559" rIns="93117" bIns="4655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17" tIns="46559" rIns="93117" bIns="465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17" tIns="46559" rIns="93117" bIns="465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17" tIns="46559" rIns="93117" bIns="46559" rtlCol="0" anchor="b"/>
          <a:lstStyle>
            <a:lvl1pPr algn="r">
              <a:defRPr sz="1300"/>
            </a:lvl1pPr>
          </a:lstStyle>
          <a:p>
            <a:fld id="{BFD2A2DB-F62A-43D6-A75C-842257C24528}" type="slidenum">
              <a:rPr lang="en-US" smtClean="0"/>
              <a:pPr/>
              <a:t>‹#›</a:t>
            </a:fld>
            <a:endParaRPr lang="en-US" dirty="0"/>
          </a:p>
        </p:txBody>
      </p:sp>
    </p:spTree>
    <p:extLst>
      <p:ext uri="{BB962C8B-B14F-4D97-AF65-F5344CB8AC3E}">
        <p14:creationId xmlns:p14="http://schemas.microsoft.com/office/powerpoint/2010/main" val="267568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evening – My name is Paul Tronolone and I am a Project Manager with USA Niagara Development Corporation.</a:t>
            </a:r>
          </a:p>
          <a:p>
            <a:endParaRPr lang="en-US" dirty="0"/>
          </a:p>
          <a:p>
            <a:r>
              <a:rPr lang="en-US" dirty="0"/>
              <a:t>The time is now 6:00 PM and I’d like to officially call the formal portion of this public design hearing  to order.</a:t>
            </a:r>
          </a:p>
          <a:p>
            <a:endParaRPr lang="en-US" dirty="0"/>
          </a:p>
          <a:p>
            <a:r>
              <a:rPr lang="en-US" dirty="0"/>
              <a:t>On behalf of the New York State Office of Parks Recreation and Historic Preservation – or “State Parks” – as well as several other agency partners (which I’ll go over in a moment) -- I will be presiding over tonight’s hearing  to receive comments on the Design Report and Environmental Assessment – or DR/EA – for the Robert Moses Parkway Removal Project – running from Main Street to Findlay Drive in Niagara Falls, NY.  </a:t>
            </a:r>
          </a:p>
          <a:p>
            <a:endParaRPr lang="en-US" dirty="0"/>
          </a:p>
          <a:p>
            <a:r>
              <a:rPr lang="en-US" dirty="0"/>
              <a:t>I will be assisted in the technical presentation tonight by Tom Donohue, the project manager from Parsons Transportation Group, the Project’s engineering consultant, as well as Anthony Dispenza from the NYS Department of Transportation.</a:t>
            </a:r>
          </a:p>
          <a:p>
            <a:endParaRPr lang="en-US" dirty="0"/>
          </a:p>
          <a:p>
            <a:r>
              <a:rPr lang="en-US" dirty="0"/>
              <a:t>At this point, I’d like to invite Mark Thomas, State Parks’ Western District Director, to the podium to welcome you and make some opening remarks.</a:t>
            </a:r>
          </a:p>
          <a:p>
            <a:r>
              <a:rPr lang="en-US" dirty="0"/>
              <a:t> </a:t>
            </a:r>
          </a:p>
        </p:txBody>
      </p:sp>
      <p:sp>
        <p:nvSpPr>
          <p:cNvPr id="4" name="Slide Number Placeholder 3"/>
          <p:cNvSpPr>
            <a:spLocks noGrp="1"/>
          </p:cNvSpPr>
          <p:nvPr>
            <p:ph type="sldNum" sz="quarter" idx="10"/>
          </p:nvPr>
        </p:nvSpPr>
        <p:spPr/>
        <p:txBody>
          <a:bodyPr/>
          <a:lstStyle/>
          <a:p>
            <a:fld id="{BFD2A2DB-F62A-43D6-A75C-842257C24528}" type="slidenum">
              <a:rPr lang="en-US" smtClean="0"/>
              <a:pPr/>
              <a:t>1</a:t>
            </a:fld>
            <a:endParaRPr lang="en-US" dirty="0"/>
          </a:p>
        </p:txBody>
      </p:sp>
    </p:spTree>
    <p:extLst>
      <p:ext uri="{BB962C8B-B14F-4D97-AF65-F5344CB8AC3E}">
        <p14:creationId xmlns:p14="http://schemas.microsoft.com/office/powerpoint/2010/main" val="112126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10</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11</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12</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13</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14</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15</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16</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17</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18</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19</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20</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21</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22</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23</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24</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25</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3</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agenda for tonight’s hearing.  After this introduction I will go over the purpose of the hearing and some Project background – including what we’ve been working on since our last public meeting in September 2015.</a:t>
            </a:r>
          </a:p>
          <a:p>
            <a:endParaRPr lang="en-US" dirty="0"/>
          </a:p>
          <a:p>
            <a:r>
              <a:rPr lang="en-US" dirty="0"/>
              <a:t>We’ll then go over the Project alternatives  that led us to what we refer to as the “Build Alternative” or the Project components that are the subject of this environmental review, and the we will walk you through these features – as part of that Tom Donohue will present a future traffic simulation of the Project.</a:t>
            </a:r>
          </a:p>
          <a:p>
            <a:endParaRPr lang="en-US" dirty="0"/>
          </a:p>
          <a:p>
            <a:r>
              <a:rPr lang="en-US" dirty="0"/>
              <a:t> We will then provide a summary of the anticipated social, economic, and environmental effects of the Project that is documented in detail in the DR/EA.</a:t>
            </a:r>
          </a:p>
          <a:p>
            <a:endParaRPr lang="en-US" dirty="0"/>
          </a:p>
          <a:p>
            <a:r>
              <a:rPr lang="en-US" dirty="0"/>
              <a:t>As is required under the NYS Eminent Domain Procedural Law, Anthony </a:t>
            </a:r>
            <a:r>
              <a:rPr lang="en-US" dirty="0" err="1"/>
              <a:t>Dispenza</a:t>
            </a:r>
            <a:r>
              <a:rPr lang="en-US" dirty="0"/>
              <a:t> will then provide an overview of DOT procedures to secure any temporary or permanent right-of-way that is necessary for the Project – although no major residential or commercial takings or displacements are anticipated. </a:t>
            </a:r>
          </a:p>
          <a:p>
            <a:endParaRPr lang="en-US" dirty="0"/>
          </a:p>
          <a:p>
            <a:r>
              <a:rPr lang="en-US" dirty="0"/>
              <a:t>Finally, we’ve go over where we are in the Project Schedule and then open the floor for your comments.</a:t>
            </a:r>
          </a:p>
          <a:p>
            <a:endParaRPr lang="en-US" dirty="0"/>
          </a:p>
        </p:txBody>
      </p:sp>
      <p:sp>
        <p:nvSpPr>
          <p:cNvPr id="4" name="Slide Number Placeholder 3"/>
          <p:cNvSpPr>
            <a:spLocks noGrp="1"/>
          </p:cNvSpPr>
          <p:nvPr>
            <p:ph type="sldNum" sz="quarter" idx="10"/>
          </p:nvPr>
        </p:nvSpPr>
        <p:spPr/>
        <p:txBody>
          <a:bodyPr/>
          <a:lstStyle/>
          <a:p>
            <a:fld id="{BFD2A2DB-F62A-43D6-A75C-842257C24528}" type="slidenum">
              <a:rPr lang="en-US" smtClean="0"/>
              <a:pPr/>
              <a:t>4</a:t>
            </a:fld>
            <a:endParaRPr lang="en-US" dirty="0"/>
          </a:p>
        </p:txBody>
      </p:sp>
    </p:spTree>
    <p:extLst>
      <p:ext uri="{BB962C8B-B14F-4D97-AF65-F5344CB8AC3E}">
        <p14:creationId xmlns:p14="http://schemas.microsoft.com/office/powerpoint/2010/main" val="209038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5</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6</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7</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8</a:t>
            </a:fld>
            <a:endParaRPr lang="en-US" dirty="0"/>
          </a:p>
        </p:txBody>
      </p:sp>
    </p:spTree>
    <p:extLst>
      <p:ext uri="{BB962C8B-B14F-4D97-AF65-F5344CB8AC3E}">
        <p14:creationId xmlns:p14="http://schemas.microsoft.com/office/powerpoint/2010/main" val="34161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With that let’s get started.</a:t>
            </a:r>
          </a:p>
        </p:txBody>
      </p:sp>
      <p:sp>
        <p:nvSpPr>
          <p:cNvPr id="4" name="Slide Number Placeholder 3"/>
          <p:cNvSpPr>
            <a:spLocks noGrp="1"/>
          </p:cNvSpPr>
          <p:nvPr>
            <p:ph type="sldNum" sz="quarter" idx="10"/>
          </p:nvPr>
        </p:nvSpPr>
        <p:spPr/>
        <p:txBody>
          <a:bodyPr/>
          <a:lstStyle/>
          <a:p>
            <a:fld id="{BFD2A2DB-F62A-43D6-A75C-842257C24528}" type="slidenum">
              <a:rPr lang="en-US" smtClean="0"/>
              <a:pPr/>
              <a:t>9</a:t>
            </a:fld>
            <a:endParaRPr lang="en-US" dirty="0"/>
          </a:p>
        </p:txBody>
      </p:sp>
    </p:spTree>
    <p:extLst>
      <p:ext uri="{BB962C8B-B14F-4D97-AF65-F5344CB8AC3E}">
        <p14:creationId xmlns:p14="http://schemas.microsoft.com/office/powerpoint/2010/main" val="34161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D54A0E20-4207-49A4-9C91-833ECF1E2194}" type="datetimeFigureOut">
              <a:rPr lang="en-US" smtClean="0"/>
              <a:pPr>
                <a:defRPr/>
              </a:pPr>
              <a:t>10/30/2017</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70CCAB96-E8ED-4325-95CA-6DA11EFB6C6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BD8BEA4-B7F1-4107-BB76-7E8CA589C5C2}" type="datetimeFigureOut">
              <a:rPr lang="en-US" smtClean="0"/>
              <a:pPr>
                <a:defRPr/>
              </a:pPr>
              <a:t>10/30/2017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9DD1A7-2D21-4F6A-9972-4FFA8A2DC94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B0DC0A5-A4D6-4917-9B37-5051B8B6213E}" type="datetimeFigureOut">
              <a:rPr lang="en-US" smtClean="0"/>
              <a:pPr>
                <a:defRPr/>
              </a:pPr>
              <a:t>10/30/2017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9F4D89-60BF-41C5-BE42-8114DCB1306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8A1CBF8-B191-4F2F-9B6C-E6B052288965}" type="datetimeFigureOut">
              <a:rPr lang="en-US" smtClean="0"/>
              <a:pPr>
                <a:defRPr/>
              </a:pPr>
              <a:t>10/30/2017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C6BE647-1342-442B-B1C9-6B2D6607998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BB2BE9-E39D-487E-8CFF-ACD9239CCEEC}" type="datetimeFigureOut">
              <a:rPr lang="en-US" smtClean="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17E02F-1783-4FA7-8A09-4868E1EA08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A7449789-3795-4385-8613-C717FBB2CF61}" type="datetimeFigureOut">
              <a:rPr lang="en-US" smtClean="0"/>
              <a:pPr>
                <a:defRPr/>
              </a:pPr>
              <a:t>10/30/2017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6EB7E1F-AC74-4D35-B17B-E6722CCE181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37886E4-B7D7-4638-B814-A7E0A921E958}" type="datetimeFigureOut">
              <a:rPr lang="en-US" smtClean="0"/>
              <a:pPr>
                <a:defRPr/>
              </a:pPr>
              <a:t>10/30/2017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88FEA1B-24F7-4196-B0AB-9505F7C1165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1787A8B9-526D-4CFE-8656-3D2B60B813AE}" type="datetimeFigureOut">
              <a:rPr lang="en-US" smtClean="0"/>
              <a:pPr>
                <a:defRPr/>
              </a:pPr>
              <a:t>10/30/2017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2F00E5B-B091-4692-8CD6-8D4A78189A7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ED63D66-F6F6-421B-A9D7-8430008754A5}" type="datetimeFigureOut">
              <a:rPr lang="en-US" smtClean="0"/>
              <a:pPr>
                <a:defRPr/>
              </a:pPr>
              <a:t>10/30/2017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54E95C4-6B1F-4D5F-BDED-CB3EEBB24DE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72D092-8B66-4217-AC19-19E00CB8329B}" type="datetimeFigureOut">
              <a:rPr lang="en-US" smtClean="0"/>
              <a:pPr>
                <a:defRPr/>
              </a:pPr>
              <a:t>10/30/2017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69BF2DC-8977-4B9F-894C-CE1B6AC15D6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8CBA158-C063-4065-BFF7-7AA553435D2B}" type="datetimeFigureOut">
              <a:rPr lang="en-US" smtClean="0"/>
              <a:pPr>
                <a:defRPr/>
              </a:pPr>
              <a:t>10/30/2017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12DFF72-2371-4A8A-96E1-D5D9CD8C741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9752FD63-61CB-4702-877B-C140D0C41D80}" type="datetimeFigureOut">
              <a:rPr lang="en-US" smtClean="0"/>
              <a:pPr>
                <a:defRPr/>
              </a:pPr>
              <a:t>10/30/2017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7CB503C-AD14-4B5D-9407-B34ABAE3CFC8}"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DDEBCF"/>
              </a:gs>
              <a:gs pos="50000">
                <a:srgbClr val="9CB86E"/>
              </a:gs>
              <a:gs pos="100000">
                <a:srgbClr val="156B13"/>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DDEBCF"/>
              </a:gs>
              <a:gs pos="50000">
                <a:srgbClr val="9CB86E"/>
              </a:gs>
              <a:gs pos="100000">
                <a:srgbClr val="156B13"/>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B3F2577-4C0B-40C9-853A-BCB6ADD6FA4E}" type="datetimeFigureOut">
              <a:rPr lang="en-US" smtClean="0"/>
              <a:pPr>
                <a:defRPr/>
              </a:pPr>
              <a:t>10/30/2017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EBDD714-AF57-4654-A461-1F1AEBAF7499}"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rgbClr val="DDEBCF"/>
                  </a:gs>
                  <a:gs pos="50000">
                    <a:srgbClr val="9CB86E"/>
                  </a:gs>
                  <a:gs pos="100000">
                    <a:srgbClr val="156B13"/>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0">
                    <a:srgbClr val="DDEBCF"/>
                  </a:gs>
                  <a:gs pos="50000">
                    <a:srgbClr val="9CB86E"/>
                  </a:gs>
                  <a:gs pos="100000">
                    <a:srgbClr val="156B13"/>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B2BE9-E39D-487E-8CFF-ACD9239CCEEC}" type="datetimeFigureOut">
              <a:rPr lang="en-US" smtClean="0"/>
              <a:pPr/>
              <a:t>10/30/2017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7E02F-1783-4FA7-8A09-4868E1EA08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144000" cy="5715000"/>
          </a:xfrm>
        </p:spPr>
        <p:txBody>
          <a:bodyPr rtlCol="0">
            <a:normAutofit/>
          </a:bodyPr>
          <a:lstStyle/>
          <a:p>
            <a:pPr algn="ctr"/>
            <a:r>
              <a:rPr lang="en-US" sz="3900" dirty="0"/>
              <a:t>Niagara Gorge Corridor</a:t>
            </a:r>
          </a:p>
          <a:p>
            <a:pPr algn="ctr"/>
            <a:r>
              <a:rPr lang="en-US" dirty="0"/>
              <a:t>Parkway Removal Project: Main Street to Findlay Drive</a:t>
            </a:r>
          </a:p>
          <a:p>
            <a:pPr algn="ctr">
              <a:spcBef>
                <a:spcPts val="0"/>
              </a:spcBef>
              <a:spcAft>
                <a:spcPts val="2400"/>
              </a:spcAft>
            </a:pPr>
            <a:r>
              <a:rPr lang="en-US" dirty="0"/>
              <a:t>Niagara Falls, NY</a:t>
            </a:r>
          </a:p>
          <a:p>
            <a:pPr algn="ctr">
              <a:spcBef>
                <a:spcPts val="0"/>
              </a:spcBef>
            </a:pPr>
            <a:r>
              <a:rPr lang="en-US" sz="4000" b="1" dirty="0"/>
              <a:t>Public Information Meeting</a:t>
            </a:r>
          </a:p>
          <a:p>
            <a:pPr algn="ctr">
              <a:spcBef>
                <a:spcPts val="0"/>
              </a:spcBef>
            </a:pPr>
            <a:r>
              <a:rPr lang="en-US" sz="4400" b="1" dirty="0"/>
              <a:t>October 26, 2017</a:t>
            </a:r>
          </a:p>
          <a:p>
            <a:pPr algn="ctr">
              <a:spcBef>
                <a:spcPts val="0"/>
              </a:spcBef>
            </a:pPr>
            <a:endParaRPr lang="en-US" sz="4400" b="1" dirty="0"/>
          </a:p>
          <a:p>
            <a:pPr algn="ctr">
              <a:spcBef>
                <a:spcPts val="0"/>
              </a:spcBef>
            </a:pPr>
            <a:r>
              <a:rPr lang="en-US" sz="2000" b="1" dirty="0"/>
              <a:t>NYS Office of Parks, Recreation, &amp; Historic Preservation</a:t>
            </a:r>
          </a:p>
          <a:p>
            <a:pPr algn="ctr">
              <a:spcBef>
                <a:spcPts val="0"/>
              </a:spcBef>
            </a:pPr>
            <a:r>
              <a:rPr lang="en-US" sz="2000" b="1" dirty="0"/>
              <a:t>New York Power Authority</a:t>
            </a:r>
          </a:p>
          <a:p>
            <a:pPr algn="ctr">
              <a:spcBef>
                <a:spcPts val="0"/>
              </a:spcBef>
            </a:pPr>
            <a:r>
              <a:rPr lang="en-US" sz="2000" b="1" dirty="0"/>
              <a:t>NYS Department of Transportation</a:t>
            </a:r>
          </a:p>
          <a:p>
            <a:pPr algn="ctr">
              <a:spcBef>
                <a:spcPts val="0"/>
              </a:spcBef>
            </a:pPr>
            <a:r>
              <a:rPr lang="en-US" sz="2000" b="1" dirty="0"/>
              <a:t>City of Niagara Falls, NY</a:t>
            </a:r>
          </a:p>
          <a:p>
            <a:pPr algn="ctr">
              <a:spcBef>
                <a:spcPts val="0"/>
              </a:spcBef>
            </a:pPr>
            <a:r>
              <a:rPr lang="en-US" sz="2000" b="1" dirty="0"/>
              <a:t>USA Niagara Development Corporation</a:t>
            </a:r>
          </a:p>
          <a:p>
            <a:pPr algn="ctr">
              <a:spcBef>
                <a:spcPts val="0"/>
              </a:spcBef>
            </a:pPr>
            <a:endParaRPr lang="en-US" sz="2000" b="1" dirty="0"/>
          </a:p>
          <a:p>
            <a:pPr algn="ctr"/>
            <a:endParaRPr lang="en-US" dirty="0"/>
          </a:p>
          <a:p>
            <a:pPr algn="ctr"/>
            <a:endParaRPr lang="en-US" dirty="0"/>
          </a:p>
          <a:p>
            <a:pPr algn="ctr"/>
            <a:endParaRPr lang="en-US" sz="4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7283"/>
            <a:ext cx="9144000" cy="4247063"/>
          </a:xfrm>
          <a:prstGeom prst="rect">
            <a:avLst/>
          </a:prstGeom>
        </p:spPr>
      </p:pic>
      <p:pic>
        <p:nvPicPr>
          <p:cNvPr id="8" name="Picture 7">
            <a:extLst>
              <a:ext uri="{FF2B5EF4-FFF2-40B4-BE49-F238E27FC236}">
                <a16:creationId xmlns:a16="http://schemas.microsoft.com/office/drawing/2014/main" id="{ACB56922-A3FE-402A-ACF1-6F73AE544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61" t="10020" r="33997" b="10656"/>
          <a:stretch/>
        </p:blipFill>
        <p:spPr>
          <a:xfrm>
            <a:off x="0" y="112542"/>
            <a:ext cx="3094891" cy="4166756"/>
          </a:xfrm>
          <a:prstGeom prst="rect">
            <a:avLst/>
          </a:prstGeom>
        </p:spPr>
      </p:pic>
      <p:sp>
        <p:nvSpPr>
          <p:cNvPr id="9" name="Freeform 8"/>
          <p:cNvSpPr/>
          <p:nvPr/>
        </p:nvSpPr>
        <p:spPr>
          <a:xfrm>
            <a:off x="3831771" y="3570514"/>
            <a:ext cx="2975429" cy="1741715"/>
          </a:xfrm>
          <a:custGeom>
            <a:avLst/>
            <a:gdLst>
              <a:gd name="connsiteX0" fmla="*/ 0 w 2975429"/>
              <a:gd name="connsiteY0" fmla="*/ 1741715 h 1741715"/>
              <a:gd name="connsiteX1" fmla="*/ 203200 w 2975429"/>
              <a:gd name="connsiteY1" fmla="*/ 1190172 h 1741715"/>
              <a:gd name="connsiteX2" fmla="*/ 682172 w 2975429"/>
              <a:gd name="connsiteY2" fmla="*/ 957943 h 1741715"/>
              <a:gd name="connsiteX3" fmla="*/ 1117600 w 2975429"/>
              <a:gd name="connsiteY3" fmla="*/ 928915 h 1741715"/>
              <a:gd name="connsiteX4" fmla="*/ 1538515 w 2975429"/>
              <a:gd name="connsiteY4" fmla="*/ 711200 h 1741715"/>
              <a:gd name="connsiteX5" fmla="*/ 1799772 w 2975429"/>
              <a:gd name="connsiteY5" fmla="*/ 478972 h 1741715"/>
              <a:gd name="connsiteX6" fmla="*/ 2380343 w 2975429"/>
              <a:gd name="connsiteY6" fmla="*/ 290286 h 1741715"/>
              <a:gd name="connsiteX7" fmla="*/ 2757715 w 2975429"/>
              <a:gd name="connsiteY7" fmla="*/ 0 h 1741715"/>
              <a:gd name="connsiteX8" fmla="*/ 2757715 w 2975429"/>
              <a:gd name="connsiteY8" fmla="*/ 0 h 1741715"/>
              <a:gd name="connsiteX9" fmla="*/ 2975429 w 2975429"/>
              <a:gd name="connsiteY9" fmla="*/ 87086 h 1741715"/>
              <a:gd name="connsiteX10" fmla="*/ 2481943 w 2975429"/>
              <a:gd name="connsiteY10" fmla="*/ 537029 h 1741715"/>
              <a:gd name="connsiteX11" fmla="*/ 1553029 w 2975429"/>
              <a:gd name="connsiteY11" fmla="*/ 1016000 h 1741715"/>
              <a:gd name="connsiteX12" fmla="*/ 522515 w 2975429"/>
              <a:gd name="connsiteY12" fmla="*/ 1480457 h 1741715"/>
              <a:gd name="connsiteX13" fmla="*/ 0 w 2975429"/>
              <a:gd name="connsiteY13" fmla="*/ 1741715 h 174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5429" h="1741715">
                <a:moveTo>
                  <a:pt x="0" y="1741715"/>
                </a:moveTo>
                <a:lnTo>
                  <a:pt x="203200" y="1190172"/>
                </a:lnTo>
                <a:lnTo>
                  <a:pt x="682172" y="957943"/>
                </a:lnTo>
                <a:lnTo>
                  <a:pt x="1117600" y="928915"/>
                </a:lnTo>
                <a:lnTo>
                  <a:pt x="1538515" y="711200"/>
                </a:lnTo>
                <a:lnTo>
                  <a:pt x="1799772" y="478972"/>
                </a:lnTo>
                <a:lnTo>
                  <a:pt x="2380343" y="290286"/>
                </a:lnTo>
                <a:lnTo>
                  <a:pt x="2757715" y="0"/>
                </a:lnTo>
                <a:lnTo>
                  <a:pt x="2757715" y="0"/>
                </a:lnTo>
                <a:lnTo>
                  <a:pt x="2975429" y="87086"/>
                </a:lnTo>
                <a:lnTo>
                  <a:pt x="2481943" y="537029"/>
                </a:lnTo>
                <a:lnTo>
                  <a:pt x="1553029" y="1016000"/>
                </a:lnTo>
                <a:lnTo>
                  <a:pt x="522515" y="1480457"/>
                </a:lnTo>
                <a:lnTo>
                  <a:pt x="0" y="1741715"/>
                </a:lnTo>
                <a:close/>
              </a:path>
            </a:pathLst>
          </a:custGeom>
          <a:ln w="63500">
            <a:solidFill>
              <a:srgbClr val="FFFF00"/>
            </a:solid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90550" y="5164911"/>
            <a:ext cx="1174750" cy="483081"/>
          </a:xfrm>
          <a:prstGeom prst="rect">
            <a:avLst/>
          </a:prstGeom>
          <a:solidFill>
            <a:schemeClr val="tx1"/>
          </a:solidFill>
          <a:ln>
            <a:solidFill>
              <a:schemeClr val="tx1"/>
            </a:solidFill>
          </a:ln>
        </p:spPr>
        <p:txBody>
          <a:bodyPr wrap="square" rtlCol="0">
            <a:spAutoFit/>
          </a:bodyPr>
          <a:lstStyle>
            <a:defPPr>
              <a:defRPr lang="en-US"/>
            </a:defPPr>
            <a:lvl1pPr algn="ctr">
              <a:lnSpc>
                <a:spcPts val="1500"/>
              </a:lnSpc>
              <a:defRPr sz="1600" b="1" i="1">
                <a:solidFill>
                  <a:srgbClr val="FFFF00"/>
                </a:solidFill>
                <a:effectLst>
                  <a:outerShdw blurRad="50800" dist="38100" dir="2700000" algn="tl" rotWithShape="0">
                    <a:prstClr val="black">
                      <a:alpha val="40000"/>
                    </a:prstClr>
                  </a:outerShdw>
                </a:effectLst>
                <a:latin typeface="+mj-lt"/>
              </a:defRPr>
            </a:lvl1pPr>
          </a:lstStyle>
          <a:p>
            <a:pPr algn="r"/>
            <a:r>
              <a:rPr lang="en-US" dirty="0"/>
              <a:t>Freedom </a:t>
            </a:r>
            <a:br>
              <a:rPr lang="en-US" dirty="0"/>
            </a:br>
            <a:r>
              <a:rPr lang="en-US" dirty="0"/>
              <a:t>Plaza</a:t>
            </a:r>
          </a:p>
        </p:txBody>
      </p:sp>
      <p:sp>
        <p:nvSpPr>
          <p:cNvPr id="11" name="TextBox 10"/>
          <p:cNvSpPr txBox="1"/>
          <p:nvPr/>
        </p:nvSpPr>
        <p:spPr>
          <a:xfrm rot="4964362">
            <a:off x="2478011" y="6102896"/>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Depot</a:t>
            </a:r>
          </a:p>
        </p:txBody>
      </p:sp>
      <p:sp>
        <p:nvSpPr>
          <p:cNvPr id="12" name="TextBox 11"/>
          <p:cNvSpPr txBox="1"/>
          <p:nvPr/>
        </p:nvSpPr>
        <p:spPr>
          <a:xfrm rot="4183225">
            <a:off x="3514049" y="5808805"/>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Bellevue</a:t>
            </a:r>
          </a:p>
        </p:txBody>
      </p:sp>
      <p:sp>
        <p:nvSpPr>
          <p:cNvPr id="13" name="TextBox 12"/>
          <p:cNvSpPr txBox="1"/>
          <p:nvPr/>
        </p:nvSpPr>
        <p:spPr>
          <a:xfrm rot="4183225">
            <a:off x="4359382" y="5370205"/>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Spring</a:t>
            </a:r>
          </a:p>
        </p:txBody>
      </p:sp>
      <p:sp>
        <p:nvSpPr>
          <p:cNvPr id="14" name="TextBox 13"/>
          <p:cNvSpPr txBox="1"/>
          <p:nvPr/>
        </p:nvSpPr>
        <p:spPr>
          <a:xfrm rot="3075704">
            <a:off x="5489682" y="4893191"/>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Chasm</a:t>
            </a:r>
          </a:p>
        </p:txBody>
      </p:sp>
      <p:sp>
        <p:nvSpPr>
          <p:cNvPr id="15" name="TextBox 14"/>
          <p:cNvSpPr txBox="1"/>
          <p:nvPr/>
        </p:nvSpPr>
        <p:spPr>
          <a:xfrm rot="4424873">
            <a:off x="6128592" y="4602295"/>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Chestnut</a:t>
            </a:r>
          </a:p>
        </p:txBody>
      </p:sp>
      <p:sp>
        <p:nvSpPr>
          <p:cNvPr id="16" name="TextBox 15"/>
          <p:cNvSpPr txBox="1"/>
          <p:nvPr/>
        </p:nvSpPr>
        <p:spPr>
          <a:xfrm rot="4334939">
            <a:off x="6751046" y="3900419"/>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Findlay </a:t>
            </a:r>
            <a:r>
              <a:rPr lang="en-US" sz="2000" b="1" i="1" dirty="0" err="1">
                <a:solidFill>
                  <a:srgbClr val="FFFF00"/>
                </a:solidFill>
                <a:effectLst>
                  <a:outerShdw blurRad="50800" dist="38100" dir="2700000" sx="88000" sy="88000" algn="tl" rotWithShape="0">
                    <a:prstClr val="black">
                      <a:alpha val="54000"/>
                    </a:prstClr>
                  </a:outerShdw>
                </a:effectLst>
                <a:latin typeface="+mj-lt"/>
              </a:rPr>
              <a:t>Dr</a:t>
            </a:r>
            <a:endParaRPr lang="en-US" sz="2000" b="1" i="1" dirty="0">
              <a:solidFill>
                <a:srgbClr val="FFFF00"/>
              </a:solidFill>
              <a:effectLst>
                <a:outerShdw blurRad="50800" dist="38100" dir="2700000" sx="88000" sy="88000" algn="tl" rotWithShape="0">
                  <a:prstClr val="black">
                    <a:alpha val="54000"/>
                  </a:prstClr>
                </a:outerShdw>
              </a:effectLst>
              <a:latin typeface="+mj-lt"/>
            </a:endParaRPr>
          </a:p>
        </p:txBody>
      </p:sp>
      <p:sp>
        <p:nvSpPr>
          <p:cNvPr id="17" name="Title 1"/>
          <p:cNvSpPr>
            <a:spLocks noGrp="1"/>
          </p:cNvSpPr>
          <p:nvPr>
            <p:ph type="title"/>
          </p:nvPr>
        </p:nvSpPr>
        <p:spPr>
          <a:xfrm>
            <a:off x="837415" y="1471171"/>
            <a:ext cx="8229600" cy="896112"/>
          </a:xfrm>
        </p:spPr>
        <p:txBody>
          <a:bodyPr>
            <a:normAutofit/>
          </a:bodyPr>
          <a:lstStyle/>
          <a:p>
            <a:pPr algn="r"/>
            <a:r>
              <a:rPr lang="en-US" sz="4400" dirty="0"/>
              <a:t>Overview</a:t>
            </a:r>
          </a:p>
        </p:txBody>
      </p:sp>
      <p:sp>
        <p:nvSpPr>
          <p:cNvPr id="18" name="TextBox 17"/>
          <p:cNvSpPr txBox="1"/>
          <p:nvPr/>
        </p:nvSpPr>
        <p:spPr>
          <a:xfrm>
            <a:off x="3445511" y="2546929"/>
            <a:ext cx="2151378" cy="675441"/>
          </a:xfrm>
          <a:prstGeom prst="rect">
            <a:avLst/>
          </a:prstGeom>
          <a:solidFill>
            <a:schemeClr val="tx1"/>
          </a:solidFill>
          <a:ln>
            <a:solidFill>
              <a:schemeClr val="tx1"/>
            </a:solidFill>
          </a:ln>
        </p:spPr>
        <p:txBody>
          <a:bodyPr wrap="square" rtlCol="0">
            <a:spAutoFit/>
          </a:bodyPr>
          <a:lstStyle/>
          <a:p>
            <a:pPr algn="ctr">
              <a:lnSpc>
                <a:spcPts val="1500"/>
              </a:lnSpc>
            </a:pPr>
            <a:r>
              <a:rPr lang="en-US" sz="1600" b="1" i="1" dirty="0">
                <a:solidFill>
                  <a:srgbClr val="FFFF00"/>
                </a:solidFill>
                <a:effectLst>
                  <a:outerShdw blurRad="50800" dist="38100" dir="2700000" algn="tl" rotWithShape="0">
                    <a:prstClr val="black">
                      <a:alpha val="40000"/>
                    </a:prstClr>
                  </a:outerShdw>
                </a:effectLst>
                <a:latin typeface="+mj-lt"/>
              </a:rPr>
              <a:t>WNY Land Conservancy</a:t>
            </a:r>
          </a:p>
          <a:p>
            <a:pPr algn="ctr">
              <a:lnSpc>
                <a:spcPts val="1500"/>
              </a:lnSpc>
            </a:pPr>
            <a:r>
              <a:rPr lang="en-US" sz="1600" b="1" i="1" dirty="0">
                <a:solidFill>
                  <a:srgbClr val="FFFF00"/>
                </a:solidFill>
                <a:effectLst>
                  <a:outerShdw blurRad="50800" dist="38100" dir="2700000" algn="tl" rotWithShape="0">
                    <a:prstClr val="black">
                      <a:alpha val="40000"/>
                    </a:prstClr>
                  </a:outerShdw>
                </a:effectLst>
                <a:latin typeface="+mj-lt"/>
              </a:rPr>
              <a:t>“Feature Landscape”</a:t>
            </a:r>
          </a:p>
        </p:txBody>
      </p:sp>
      <p:cxnSp>
        <p:nvCxnSpPr>
          <p:cNvPr id="20" name="Straight Arrow Connector 19"/>
          <p:cNvCxnSpPr/>
          <p:nvPr/>
        </p:nvCxnSpPr>
        <p:spPr>
          <a:xfrm>
            <a:off x="1446706" y="5648914"/>
            <a:ext cx="201477" cy="289413"/>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p:cNvCxnSpPr>
          <p:nvPr/>
        </p:nvCxnSpPr>
        <p:spPr>
          <a:xfrm>
            <a:off x="4521200" y="3222370"/>
            <a:ext cx="543559" cy="1268444"/>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rot="20335618">
            <a:off x="1998438" y="5821667"/>
            <a:ext cx="688007" cy="243932"/>
          </a:xfrm>
          <a:prstGeom prst="roundRect">
            <a:avLst/>
          </a:prstGeom>
          <a:ln w="63500">
            <a:solidFill>
              <a:srgbClr val="FFFF00"/>
            </a:solid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280644" y="4361910"/>
            <a:ext cx="1174750" cy="483081"/>
          </a:xfrm>
          <a:prstGeom prst="rect">
            <a:avLst/>
          </a:prstGeom>
          <a:solidFill>
            <a:schemeClr val="tx1"/>
          </a:solidFill>
          <a:ln>
            <a:solidFill>
              <a:schemeClr val="tx1"/>
            </a:solidFill>
          </a:ln>
        </p:spPr>
        <p:txBody>
          <a:bodyPr wrap="square" rtlCol="0">
            <a:spAutoFit/>
          </a:bodyPr>
          <a:lstStyle>
            <a:defPPr>
              <a:defRPr lang="en-US"/>
            </a:defPPr>
            <a:lvl1pPr algn="ctr">
              <a:lnSpc>
                <a:spcPts val="1500"/>
              </a:lnSpc>
              <a:defRPr sz="1600" b="1" i="1">
                <a:solidFill>
                  <a:srgbClr val="FFFF00"/>
                </a:solidFill>
                <a:effectLst>
                  <a:outerShdw blurRad="50800" dist="38100" dir="2700000" algn="tl" rotWithShape="0">
                    <a:prstClr val="black">
                      <a:alpha val="40000"/>
                    </a:prstClr>
                  </a:outerShdw>
                </a:effectLst>
                <a:latin typeface="+mj-lt"/>
              </a:defRPr>
            </a:lvl1pPr>
          </a:lstStyle>
          <a:p>
            <a:r>
              <a:rPr lang="en-US" dirty="0"/>
              <a:t>“</a:t>
            </a:r>
            <a:r>
              <a:rPr lang="en-US" dirty="0" err="1"/>
              <a:t>PedestrianZone</a:t>
            </a:r>
            <a:r>
              <a:rPr lang="en-US" dirty="0"/>
              <a:t>”</a:t>
            </a:r>
          </a:p>
        </p:txBody>
      </p:sp>
      <p:cxnSp>
        <p:nvCxnSpPr>
          <p:cNvPr id="29" name="Straight Arrow Connector 28"/>
          <p:cNvCxnSpPr/>
          <p:nvPr/>
        </p:nvCxnSpPr>
        <p:spPr>
          <a:xfrm flipH="1">
            <a:off x="2543175" y="4813543"/>
            <a:ext cx="185150" cy="892591"/>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91823" y="6055663"/>
            <a:ext cx="902703" cy="515526"/>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Train</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Station/</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UGRR </a:t>
            </a:r>
            <a:r>
              <a:rPr lang="en-US" sz="1200" b="1" i="1" dirty="0" err="1">
                <a:solidFill>
                  <a:schemeClr val="bg1"/>
                </a:solidFill>
                <a:effectLst>
                  <a:outerShdw blurRad="50800" dist="38100" dir="2700000" algn="tl" rotWithShape="0">
                    <a:prstClr val="black">
                      <a:alpha val="40000"/>
                    </a:prstClr>
                  </a:outerShdw>
                </a:effectLst>
                <a:latin typeface="+mj-lt"/>
              </a:rPr>
              <a:t>Ctr</a:t>
            </a:r>
            <a:endParaRPr lang="en-US" sz="1200" b="1" i="1" dirty="0">
              <a:solidFill>
                <a:schemeClr val="bg1"/>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23613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Public Comments Received</a:t>
            </a:r>
          </a:p>
        </p:txBody>
      </p:sp>
      <p:sp>
        <p:nvSpPr>
          <p:cNvPr id="3075" name="Content Placeholder 4"/>
          <p:cNvSpPr>
            <a:spLocks noGrp="1"/>
          </p:cNvSpPr>
          <p:nvPr>
            <p:ph idx="1"/>
          </p:nvPr>
        </p:nvSpPr>
        <p:spPr>
          <a:xfrm>
            <a:off x="457200" y="1752600"/>
            <a:ext cx="8305800" cy="4572000"/>
          </a:xfrm>
          <a:noFill/>
        </p:spPr>
        <p:txBody>
          <a:bodyPr>
            <a:normAutofit lnSpcReduction="10000"/>
          </a:bodyPr>
          <a:lstStyle/>
          <a:p>
            <a:r>
              <a:rPr lang="en-US" dirty="0"/>
              <a:t>How will you Control Speeds?</a:t>
            </a:r>
          </a:p>
          <a:p>
            <a:r>
              <a:rPr lang="en-US" dirty="0"/>
              <a:t>Are Left-Hand Turn Lanes Needed?</a:t>
            </a:r>
          </a:p>
          <a:p>
            <a:r>
              <a:rPr lang="en-US" dirty="0"/>
              <a:t>Accommodating current/future transit</a:t>
            </a:r>
          </a:p>
          <a:p>
            <a:r>
              <a:rPr lang="en-US" dirty="0"/>
              <a:t>Reduce Parking Lots on Gorge Rim/Use Street Parking</a:t>
            </a:r>
          </a:p>
          <a:p>
            <a:r>
              <a:rPr lang="en-US" dirty="0"/>
              <a:t>Trails Too Wide/Too Much Pavement</a:t>
            </a:r>
          </a:p>
          <a:p>
            <a:r>
              <a:rPr lang="en-US" dirty="0"/>
              <a:t>Will each Cross-Street Connect to the Trail System?</a:t>
            </a:r>
          </a:p>
          <a:p>
            <a:r>
              <a:rPr lang="en-US" dirty="0"/>
              <a:t>Preserving/Enhancing the Natural Setting along the Gorge rim</a:t>
            </a:r>
          </a:p>
          <a:p>
            <a:pPr lvl="1"/>
            <a:r>
              <a:rPr lang="en-US" dirty="0"/>
              <a:t>Need for Tree Surveys, use of native species</a:t>
            </a:r>
          </a:p>
          <a:p>
            <a:pPr lvl="1"/>
            <a:r>
              <a:rPr lang="en-US" dirty="0"/>
              <a:t>How would we “Improve” Overlook Locations?</a:t>
            </a:r>
          </a:p>
        </p:txBody>
      </p:sp>
    </p:spTree>
    <p:extLst>
      <p:ext uri="{BB962C8B-B14F-4D97-AF65-F5344CB8AC3E}">
        <p14:creationId xmlns:p14="http://schemas.microsoft.com/office/powerpoint/2010/main" val="22704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0383"/>
            <a:ext cx="9144000" cy="5041470"/>
          </a:xfrm>
          <a:prstGeom prst="rect">
            <a:avLst/>
          </a:prstGeom>
        </p:spPr>
      </p:pic>
      <p:sp>
        <p:nvSpPr>
          <p:cNvPr id="3074" name="Title 1"/>
          <p:cNvSpPr>
            <a:spLocks noGrp="1"/>
          </p:cNvSpPr>
          <p:nvPr>
            <p:ph type="title"/>
          </p:nvPr>
        </p:nvSpPr>
        <p:spPr>
          <a:xfrm>
            <a:off x="457200" y="704088"/>
            <a:ext cx="8229600" cy="896112"/>
          </a:xfrm>
        </p:spPr>
        <p:txBody>
          <a:bodyPr>
            <a:normAutofit/>
          </a:bodyPr>
          <a:lstStyle/>
          <a:p>
            <a:r>
              <a:rPr lang="en-US" sz="4400" dirty="0"/>
              <a:t>Traffic Calming – Road Sections</a:t>
            </a:r>
          </a:p>
        </p:txBody>
      </p:sp>
      <p:sp>
        <p:nvSpPr>
          <p:cNvPr id="5" name="TextBox 4"/>
          <p:cNvSpPr txBox="1"/>
          <p:nvPr/>
        </p:nvSpPr>
        <p:spPr>
          <a:xfrm>
            <a:off x="2115478" y="6273299"/>
            <a:ext cx="4913044" cy="338554"/>
          </a:xfrm>
          <a:prstGeom prst="rect">
            <a:avLst/>
          </a:prstGeom>
          <a:noFill/>
          <a:ln>
            <a:noFill/>
          </a:ln>
        </p:spPr>
        <p:txBody>
          <a:bodyPr wrap="square" rtlCol="0">
            <a:spAutoFit/>
          </a:bodyPr>
          <a:lstStyle/>
          <a:p>
            <a:pPr algn="ctr"/>
            <a:r>
              <a:rPr lang="en-US" sz="1600" b="1" dirty="0"/>
              <a:t>Existing 4-Lane, 40-foot ± Whirlpool Street </a:t>
            </a:r>
          </a:p>
        </p:txBody>
      </p:sp>
      <p:sp>
        <p:nvSpPr>
          <p:cNvPr id="9" name="TextBox 8"/>
          <p:cNvSpPr txBox="1"/>
          <p:nvPr/>
        </p:nvSpPr>
        <p:spPr>
          <a:xfrm>
            <a:off x="3090789" y="2852501"/>
            <a:ext cx="2962422" cy="584775"/>
          </a:xfrm>
          <a:prstGeom prst="rect">
            <a:avLst/>
          </a:prstGeom>
          <a:noFill/>
          <a:ln>
            <a:noFill/>
          </a:ln>
        </p:spPr>
        <p:txBody>
          <a:bodyPr wrap="square" rtlCol="0">
            <a:spAutoFit/>
          </a:bodyPr>
          <a:lstStyle/>
          <a:p>
            <a:pPr algn="ctr"/>
            <a:r>
              <a:rPr lang="en-US" sz="1600" b="1" i="1" dirty="0"/>
              <a:t>Not a lot of traffic,</a:t>
            </a:r>
          </a:p>
          <a:p>
            <a:pPr algn="ctr"/>
            <a:r>
              <a:rPr lang="en-US" sz="1600" b="1" i="1" dirty="0"/>
              <a:t>thus a lot of SPEED</a:t>
            </a:r>
          </a:p>
        </p:txBody>
      </p:sp>
    </p:spTree>
    <p:extLst>
      <p:ext uri="{BB962C8B-B14F-4D97-AF65-F5344CB8AC3E}">
        <p14:creationId xmlns:p14="http://schemas.microsoft.com/office/powerpoint/2010/main" val="388374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46" y="1616787"/>
            <a:ext cx="7976443" cy="4952826"/>
          </a:xfrm>
          <a:prstGeom prst="rect">
            <a:avLst/>
          </a:prstGeom>
        </p:spPr>
      </p:pic>
      <p:sp>
        <p:nvSpPr>
          <p:cNvPr id="3074" name="Title 1"/>
          <p:cNvSpPr>
            <a:spLocks noGrp="1"/>
          </p:cNvSpPr>
          <p:nvPr>
            <p:ph type="title"/>
          </p:nvPr>
        </p:nvSpPr>
        <p:spPr>
          <a:xfrm>
            <a:off x="457200" y="704088"/>
            <a:ext cx="8229600" cy="896112"/>
          </a:xfrm>
        </p:spPr>
        <p:txBody>
          <a:bodyPr>
            <a:normAutofit/>
          </a:bodyPr>
          <a:lstStyle/>
          <a:p>
            <a:r>
              <a:rPr lang="en-US" sz="4400" dirty="0"/>
              <a:t>Traffic Calming – Road Sections</a:t>
            </a:r>
          </a:p>
        </p:txBody>
      </p:sp>
      <p:sp>
        <p:nvSpPr>
          <p:cNvPr id="6" name="TextBox 5"/>
          <p:cNvSpPr txBox="1"/>
          <p:nvPr/>
        </p:nvSpPr>
        <p:spPr>
          <a:xfrm>
            <a:off x="0" y="6273299"/>
            <a:ext cx="9144000" cy="338554"/>
          </a:xfrm>
          <a:prstGeom prst="rect">
            <a:avLst/>
          </a:prstGeom>
          <a:noFill/>
          <a:ln>
            <a:noFill/>
          </a:ln>
        </p:spPr>
        <p:txBody>
          <a:bodyPr wrap="square" rtlCol="0">
            <a:spAutoFit/>
          </a:bodyPr>
          <a:lstStyle/>
          <a:p>
            <a:pPr algn="ctr"/>
            <a:r>
              <a:rPr lang="en-US" sz="1600" b="1" dirty="0"/>
              <a:t>Proposed 2-Lane, 28-foot Whirlpool Street, without On-Street Parking </a:t>
            </a:r>
          </a:p>
        </p:txBody>
      </p:sp>
      <p:sp>
        <p:nvSpPr>
          <p:cNvPr id="7" name="TextBox 6"/>
          <p:cNvSpPr txBox="1"/>
          <p:nvPr/>
        </p:nvSpPr>
        <p:spPr>
          <a:xfrm>
            <a:off x="2813539" y="2764853"/>
            <a:ext cx="2996418" cy="1077218"/>
          </a:xfrm>
          <a:prstGeom prst="rect">
            <a:avLst/>
          </a:prstGeom>
          <a:noFill/>
          <a:ln>
            <a:noFill/>
          </a:ln>
        </p:spPr>
        <p:txBody>
          <a:bodyPr wrap="square" rtlCol="0">
            <a:spAutoFit/>
          </a:bodyPr>
          <a:lstStyle/>
          <a:p>
            <a:pPr algn="ctr"/>
            <a:r>
              <a:rPr lang="en-US" sz="1600" b="1" i="1" dirty="0"/>
              <a:t>Two, 12-foot lanes with 2-foot offsets – Calm traffic while still accommodating </a:t>
            </a:r>
            <a:br>
              <a:rPr lang="en-US" sz="1600" b="1" i="1" dirty="0"/>
            </a:br>
            <a:r>
              <a:rPr lang="en-US" sz="1600" b="1" i="1" dirty="0"/>
              <a:t>bus movements</a:t>
            </a:r>
          </a:p>
        </p:txBody>
      </p:sp>
    </p:spTree>
    <p:extLst>
      <p:ext uri="{BB962C8B-B14F-4D97-AF65-F5344CB8AC3E}">
        <p14:creationId xmlns:p14="http://schemas.microsoft.com/office/powerpoint/2010/main" val="239006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98" y="1843010"/>
            <a:ext cx="8167186" cy="4853251"/>
          </a:xfrm>
          <a:prstGeom prst="rect">
            <a:avLst/>
          </a:prstGeom>
        </p:spPr>
      </p:pic>
      <p:sp>
        <p:nvSpPr>
          <p:cNvPr id="3074" name="Title 1"/>
          <p:cNvSpPr>
            <a:spLocks noGrp="1"/>
          </p:cNvSpPr>
          <p:nvPr>
            <p:ph type="title"/>
          </p:nvPr>
        </p:nvSpPr>
        <p:spPr>
          <a:xfrm>
            <a:off x="457200" y="704088"/>
            <a:ext cx="8229600" cy="896112"/>
          </a:xfrm>
        </p:spPr>
        <p:txBody>
          <a:bodyPr>
            <a:normAutofit/>
          </a:bodyPr>
          <a:lstStyle/>
          <a:p>
            <a:r>
              <a:rPr lang="en-US" sz="4400" dirty="0"/>
              <a:t>Traffic Calming – Road Sections</a:t>
            </a:r>
          </a:p>
        </p:txBody>
      </p:sp>
      <p:sp>
        <p:nvSpPr>
          <p:cNvPr id="5" name="TextBox 4"/>
          <p:cNvSpPr txBox="1"/>
          <p:nvPr/>
        </p:nvSpPr>
        <p:spPr>
          <a:xfrm>
            <a:off x="0" y="6273299"/>
            <a:ext cx="9144000" cy="338554"/>
          </a:xfrm>
          <a:prstGeom prst="rect">
            <a:avLst/>
          </a:prstGeom>
          <a:noFill/>
          <a:ln>
            <a:noFill/>
          </a:ln>
        </p:spPr>
        <p:txBody>
          <a:bodyPr wrap="square" rtlCol="0">
            <a:spAutoFit/>
          </a:bodyPr>
          <a:lstStyle/>
          <a:p>
            <a:pPr algn="ctr"/>
            <a:r>
              <a:rPr lang="en-US" sz="1600" b="1" dirty="0"/>
              <a:t>Proposed 2-Lane, 34-foot Whirlpool Street, with On-Street Parking </a:t>
            </a:r>
          </a:p>
        </p:txBody>
      </p:sp>
      <p:sp>
        <p:nvSpPr>
          <p:cNvPr id="7" name="TextBox 6"/>
          <p:cNvSpPr txBox="1"/>
          <p:nvPr/>
        </p:nvSpPr>
        <p:spPr>
          <a:xfrm>
            <a:off x="2923008" y="2764853"/>
            <a:ext cx="2996418" cy="584775"/>
          </a:xfrm>
          <a:prstGeom prst="rect">
            <a:avLst/>
          </a:prstGeom>
          <a:noFill/>
          <a:ln>
            <a:noFill/>
          </a:ln>
        </p:spPr>
        <p:txBody>
          <a:bodyPr wrap="square" rtlCol="0">
            <a:spAutoFit/>
          </a:bodyPr>
          <a:lstStyle/>
          <a:p>
            <a:pPr algn="ctr"/>
            <a:r>
              <a:rPr lang="en-US" sz="1600" b="1" i="1" dirty="0"/>
              <a:t>Parking only on “City” (east)</a:t>
            </a:r>
          </a:p>
          <a:p>
            <a:pPr algn="ctr"/>
            <a:r>
              <a:rPr lang="en-US" sz="1600" b="1" i="1" dirty="0"/>
              <a:t>side of street</a:t>
            </a:r>
          </a:p>
        </p:txBody>
      </p:sp>
    </p:spTree>
    <p:extLst>
      <p:ext uri="{BB962C8B-B14F-4D97-AF65-F5344CB8AC3E}">
        <p14:creationId xmlns:p14="http://schemas.microsoft.com/office/powerpoint/2010/main" val="24171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48570"/>
            <a:ext cx="9194598" cy="2157717"/>
          </a:xfrm>
          <a:prstGeom prst="rect">
            <a:avLst/>
          </a:prstGeom>
        </p:spPr>
      </p:pic>
      <p:sp>
        <p:nvSpPr>
          <p:cNvPr id="5" name="Title 1"/>
          <p:cNvSpPr>
            <a:spLocks noGrp="1"/>
          </p:cNvSpPr>
          <p:nvPr>
            <p:ph type="title"/>
          </p:nvPr>
        </p:nvSpPr>
        <p:spPr>
          <a:xfrm>
            <a:off x="447675" y="844765"/>
            <a:ext cx="8229600" cy="896112"/>
          </a:xfrm>
        </p:spPr>
        <p:txBody>
          <a:bodyPr>
            <a:normAutofit fontScale="90000"/>
          </a:bodyPr>
          <a:lstStyle/>
          <a:p>
            <a:r>
              <a:rPr lang="en-US" sz="4400" dirty="0"/>
              <a:t>Traffic Calming &amp; Left Turns:</a:t>
            </a:r>
            <a:br>
              <a:rPr lang="en-US" sz="4400" dirty="0"/>
            </a:br>
            <a:r>
              <a:rPr lang="en-US" sz="2700" dirty="0"/>
              <a:t>All-Way Stops</a:t>
            </a:r>
          </a:p>
        </p:txBody>
      </p:sp>
      <p:sp>
        <p:nvSpPr>
          <p:cNvPr id="6" name="TextBox 5"/>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14" name="TextBox 13"/>
          <p:cNvSpPr txBox="1"/>
          <p:nvPr/>
        </p:nvSpPr>
        <p:spPr>
          <a:xfrm rot="4160552">
            <a:off x="6043266" y="2798455"/>
            <a:ext cx="1012398"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Whirlpool Br</a:t>
            </a:r>
          </a:p>
        </p:txBody>
      </p:sp>
      <p:sp>
        <p:nvSpPr>
          <p:cNvPr id="15" name="TextBox 14"/>
          <p:cNvSpPr txBox="1"/>
          <p:nvPr/>
        </p:nvSpPr>
        <p:spPr>
          <a:xfrm rot="3691367">
            <a:off x="5789324" y="2911767"/>
            <a:ext cx="1103163"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Former RR Br</a:t>
            </a:r>
          </a:p>
        </p:txBody>
      </p:sp>
      <p:sp>
        <p:nvSpPr>
          <p:cNvPr id="20" name="TextBox 19"/>
          <p:cNvSpPr txBox="1"/>
          <p:nvPr/>
        </p:nvSpPr>
        <p:spPr>
          <a:xfrm>
            <a:off x="981612" y="2350184"/>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grpSp>
        <p:nvGrpSpPr>
          <p:cNvPr id="27" name="Group 26"/>
          <p:cNvGrpSpPr/>
          <p:nvPr/>
        </p:nvGrpSpPr>
        <p:grpSpPr>
          <a:xfrm>
            <a:off x="1085850" y="3289300"/>
            <a:ext cx="1393825" cy="443121"/>
            <a:chOff x="1085850" y="3289300"/>
            <a:chExt cx="1393825" cy="443121"/>
          </a:xfrm>
        </p:grpSpPr>
        <p:sp>
          <p:nvSpPr>
            <p:cNvPr id="2" name="Freeform 1"/>
            <p:cNvSpPr/>
            <p:nvPr/>
          </p:nvSpPr>
          <p:spPr>
            <a:xfrm>
              <a:off x="1085850" y="3289300"/>
              <a:ext cx="1393825" cy="273050"/>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Lst>
              <a:ahLst/>
              <a:cxnLst>
                <a:cxn ang="0">
                  <a:pos x="connsiteX0" y="connsiteY0"/>
                </a:cxn>
                <a:cxn ang="0">
                  <a:pos x="connsiteX1" y="connsiteY1"/>
                </a:cxn>
              </a:cxnLst>
              <a:rect l="l" t="t" r="r" b="b"/>
              <a:pathLst>
                <a:path w="1393825" h="273050">
                  <a:moveTo>
                    <a:pt x="0" y="273050"/>
                  </a:moveTo>
                  <a:lnTo>
                    <a:pt x="1393825"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20967000">
              <a:off x="1423153" y="3393867"/>
              <a:ext cx="1039725"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latin typeface="+mj-lt"/>
                </a:rPr>
                <a:t>Third St.</a:t>
              </a:r>
            </a:p>
          </p:txBody>
        </p:sp>
      </p:grpSp>
      <p:grpSp>
        <p:nvGrpSpPr>
          <p:cNvPr id="29" name="Group 28"/>
          <p:cNvGrpSpPr/>
          <p:nvPr/>
        </p:nvGrpSpPr>
        <p:grpSpPr>
          <a:xfrm>
            <a:off x="2562225" y="2571750"/>
            <a:ext cx="6115050" cy="1362075"/>
            <a:chOff x="2562225" y="2571750"/>
            <a:chExt cx="6115050" cy="1362075"/>
          </a:xfrm>
        </p:grpSpPr>
        <p:sp>
          <p:nvSpPr>
            <p:cNvPr id="3" name="Freeform 2"/>
            <p:cNvSpPr/>
            <p:nvPr/>
          </p:nvSpPr>
          <p:spPr>
            <a:xfrm>
              <a:off x="2562225" y="2571750"/>
              <a:ext cx="6115050" cy="1362075"/>
            </a:xfrm>
            <a:custGeom>
              <a:avLst/>
              <a:gdLst>
                <a:gd name="connsiteX0" fmla="*/ 0 w 6076950"/>
                <a:gd name="connsiteY0" fmla="*/ 676275 h 1362075"/>
                <a:gd name="connsiteX1" fmla="*/ 1047750 w 6076950"/>
                <a:gd name="connsiteY1" fmla="*/ 904875 h 1362075"/>
                <a:gd name="connsiteX2" fmla="*/ 1828800 w 6076950"/>
                <a:gd name="connsiteY2" fmla="*/ 1209675 h 1362075"/>
                <a:gd name="connsiteX3" fmla="*/ 2314575 w 6076950"/>
                <a:gd name="connsiteY3" fmla="*/ 1343025 h 1362075"/>
                <a:gd name="connsiteX4" fmla="*/ 2762250 w 6076950"/>
                <a:gd name="connsiteY4" fmla="*/ 1362075 h 1362075"/>
                <a:gd name="connsiteX5" fmla="*/ 3590925 w 6076950"/>
                <a:gd name="connsiteY5" fmla="*/ 1171575 h 1362075"/>
                <a:gd name="connsiteX6" fmla="*/ 4486275 w 6076950"/>
                <a:gd name="connsiteY6" fmla="*/ 866775 h 1362075"/>
                <a:gd name="connsiteX7" fmla="*/ 5162550 w 6076950"/>
                <a:gd name="connsiteY7" fmla="*/ 600075 h 1362075"/>
                <a:gd name="connsiteX8" fmla="*/ 5800725 w 6076950"/>
                <a:gd name="connsiteY8" fmla="*/ 295275 h 1362075"/>
                <a:gd name="connsiteX9" fmla="*/ 6076950 w 6076950"/>
                <a:gd name="connsiteY9" fmla="*/ 0 h 1362075"/>
                <a:gd name="connsiteX0" fmla="*/ 0 w 6115050"/>
                <a:gd name="connsiteY0" fmla="*/ 688975 h 1362075"/>
                <a:gd name="connsiteX1" fmla="*/ 1085850 w 6115050"/>
                <a:gd name="connsiteY1" fmla="*/ 904875 h 1362075"/>
                <a:gd name="connsiteX2" fmla="*/ 1866900 w 6115050"/>
                <a:gd name="connsiteY2" fmla="*/ 1209675 h 1362075"/>
                <a:gd name="connsiteX3" fmla="*/ 2352675 w 6115050"/>
                <a:gd name="connsiteY3" fmla="*/ 1343025 h 1362075"/>
                <a:gd name="connsiteX4" fmla="*/ 2800350 w 6115050"/>
                <a:gd name="connsiteY4" fmla="*/ 1362075 h 1362075"/>
                <a:gd name="connsiteX5" fmla="*/ 3629025 w 6115050"/>
                <a:gd name="connsiteY5" fmla="*/ 1171575 h 1362075"/>
                <a:gd name="connsiteX6" fmla="*/ 4524375 w 6115050"/>
                <a:gd name="connsiteY6" fmla="*/ 866775 h 1362075"/>
                <a:gd name="connsiteX7" fmla="*/ 5200650 w 6115050"/>
                <a:gd name="connsiteY7" fmla="*/ 600075 h 1362075"/>
                <a:gd name="connsiteX8" fmla="*/ 5838825 w 6115050"/>
                <a:gd name="connsiteY8" fmla="*/ 295275 h 1362075"/>
                <a:gd name="connsiteX9" fmla="*/ 6115050 w 6115050"/>
                <a:gd name="connsiteY9" fmla="*/ 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0" h="1362075">
                  <a:moveTo>
                    <a:pt x="0" y="688975"/>
                  </a:moveTo>
                  <a:lnTo>
                    <a:pt x="1085850" y="904875"/>
                  </a:lnTo>
                  <a:lnTo>
                    <a:pt x="1866900" y="1209675"/>
                  </a:lnTo>
                  <a:lnTo>
                    <a:pt x="2352675" y="1343025"/>
                  </a:lnTo>
                  <a:lnTo>
                    <a:pt x="2800350" y="1362075"/>
                  </a:lnTo>
                  <a:lnTo>
                    <a:pt x="3629025" y="1171575"/>
                  </a:lnTo>
                  <a:lnTo>
                    <a:pt x="4524375" y="866775"/>
                  </a:lnTo>
                  <a:lnTo>
                    <a:pt x="5200650" y="600075"/>
                  </a:lnTo>
                  <a:lnTo>
                    <a:pt x="5838825" y="295275"/>
                  </a:lnTo>
                  <a:lnTo>
                    <a:pt x="6115050"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601844" y="3526798"/>
              <a:ext cx="1369345" cy="338554"/>
            </a:xfrm>
            <a:prstGeom prst="rect">
              <a:avLst/>
            </a:prstGeom>
            <a:noFill/>
            <a:ln>
              <a:noFill/>
            </a:ln>
            <a:effectLst/>
          </p:spPr>
          <p:txBody>
            <a:bodyPr wrap="square" rtlCol="0">
              <a:spAutoFit/>
            </a:bodyPr>
            <a:lstStyle/>
            <a:p>
              <a:pPr algn="ctr"/>
              <a:r>
                <a:rPr lang="en-US" sz="1600" b="1" dirty="0">
                  <a:solidFill>
                    <a:srgbClr val="FFFF00"/>
                  </a:solidFill>
                  <a:latin typeface="+mj-lt"/>
                </a:rPr>
                <a:t>Whirlpool St.</a:t>
              </a:r>
            </a:p>
          </p:txBody>
        </p:sp>
      </p:grpSp>
      <p:sp>
        <p:nvSpPr>
          <p:cNvPr id="30" name="TextBox 29"/>
          <p:cNvSpPr txBox="1"/>
          <p:nvPr/>
        </p:nvSpPr>
        <p:spPr>
          <a:xfrm>
            <a:off x="1395004" y="30950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sp>
        <p:nvSpPr>
          <p:cNvPr id="63" name="AutoShape 2" descr="Image result for traffic sign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AutoShape 4" descr="Image result for traffic sign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AutoShape 6" descr="Image result for traffic signal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9" name="Group 78"/>
          <p:cNvGrpSpPr/>
          <p:nvPr/>
        </p:nvGrpSpPr>
        <p:grpSpPr>
          <a:xfrm>
            <a:off x="629741" y="3181457"/>
            <a:ext cx="5595754" cy="2851766"/>
            <a:chOff x="629741" y="3181457"/>
            <a:chExt cx="5595754" cy="2851766"/>
          </a:xfrm>
        </p:grpSpPr>
        <p:cxnSp>
          <p:nvCxnSpPr>
            <p:cNvPr id="13" name="Straight Arrow Connector 12"/>
            <p:cNvCxnSpPr/>
            <p:nvPr/>
          </p:nvCxnSpPr>
          <p:spPr>
            <a:xfrm>
              <a:off x="2510867" y="3390445"/>
              <a:ext cx="101600" cy="1468211"/>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63394" y="4884056"/>
              <a:ext cx="1781506" cy="584775"/>
            </a:xfrm>
            <a:prstGeom prst="rect">
              <a:avLst/>
            </a:prstGeom>
            <a:noFill/>
            <a:ln>
              <a:noFill/>
            </a:ln>
          </p:spPr>
          <p:txBody>
            <a:bodyPr wrap="square" rtlCol="0">
              <a:spAutoFit/>
            </a:bodyPr>
            <a:lstStyle/>
            <a:p>
              <a:pPr algn="ctr"/>
              <a:r>
                <a:rPr lang="en-US" sz="1600" b="1" dirty="0"/>
                <a:t>Public </a:t>
              </a:r>
              <a:r>
                <a:rPr lang="en-US" sz="1600" b="1" dirty="0" err="1"/>
                <a:t>Pkg</a:t>
              </a:r>
              <a:br>
                <a:rPr lang="en-US" sz="1600" b="1" dirty="0"/>
              </a:br>
              <a:r>
                <a:rPr lang="en-US" sz="1600" b="1" dirty="0"/>
                <a:t>Cedar St</a:t>
              </a:r>
            </a:p>
          </p:txBody>
        </p:sp>
        <p:cxnSp>
          <p:nvCxnSpPr>
            <p:cNvPr id="41" name="Straight Arrow Connector 40"/>
            <p:cNvCxnSpPr/>
            <p:nvPr/>
          </p:nvCxnSpPr>
          <p:spPr>
            <a:xfrm>
              <a:off x="5478719" y="4035425"/>
              <a:ext cx="0" cy="866775"/>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03445" y="4876800"/>
              <a:ext cx="1522050" cy="584775"/>
            </a:xfrm>
            <a:prstGeom prst="rect">
              <a:avLst/>
            </a:prstGeom>
            <a:noFill/>
            <a:ln>
              <a:noFill/>
            </a:ln>
          </p:spPr>
          <p:txBody>
            <a:bodyPr wrap="square" rtlCol="0">
              <a:spAutoFit/>
            </a:bodyPr>
            <a:lstStyle/>
            <a:p>
              <a:pPr algn="ctr"/>
              <a:r>
                <a:rPr lang="en-US" sz="1600" b="1" dirty="0"/>
                <a:t>Public </a:t>
              </a:r>
              <a:r>
                <a:rPr lang="en-US" sz="1600" b="1" dirty="0" err="1"/>
                <a:t>Pkg</a:t>
              </a:r>
              <a:endParaRPr lang="en-US" sz="1600" b="1" dirty="0"/>
            </a:p>
            <a:p>
              <a:pPr algn="ctr"/>
              <a:r>
                <a:rPr lang="en-US" sz="1600" b="1" dirty="0"/>
                <a:t>Linwood Ave</a:t>
              </a:r>
            </a:p>
          </p:txBody>
        </p:sp>
        <p:sp>
          <p:nvSpPr>
            <p:cNvPr id="55" name="Oval 54"/>
            <p:cNvSpPr/>
            <p:nvPr/>
          </p:nvSpPr>
          <p:spPr>
            <a:xfrm>
              <a:off x="2409267" y="3181457"/>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5377119" y="3814178"/>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7006" y="5444490"/>
              <a:ext cx="574281" cy="574281"/>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33" y="5458942"/>
              <a:ext cx="574281" cy="574281"/>
            </a:xfrm>
            <a:prstGeom prst="rect">
              <a:avLst/>
            </a:prstGeom>
          </p:spPr>
        </p:pic>
        <p:sp>
          <p:nvSpPr>
            <p:cNvPr id="86" name="Oval 85"/>
            <p:cNvSpPr/>
            <p:nvPr/>
          </p:nvSpPr>
          <p:spPr>
            <a:xfrm>
              <a:off x="1444294" y="3384198"/>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Arrow Connector 86"/>
            <p:cNvCxnSpPr/>
            <p:nvPr/>
          </p:nvCxnSpPr>
          <p:spPr>
            <a:xfrm flipH="1">
              <a:off x="1501444" y="3590111"/>
              <a:ext cx="44450" cy="1268545"/>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29741" y="4858656"/>
              <a:ext cx="1781506" cy="584775"/>
            </a:xfrm>
            <a:prstGeom prst="rect">
              <a:avLst/>
            </a:prstGeom>
            <a:noFill/>
            <a:ln>
              <a:noFill/>
            </a:ln>
          </p:spPr>
          <p:txBody>
            <a:bodyPr wrap="square" rtlCol="0">
              <a:spAutoFit/>
            </a:bodyPr>
            <a:lstStyle/>
            <a:p>
              <a:pPr algn="ctr"/>
              <a:r>
                <a:rPr lang="en-US" sz="1600" b="1" dirty="0"/>
                <a:t>Gateway</a:t>
              </a:r>
              <a:br>
                <a:rPr lang="en-US" sz="1600" b="1" dirty="0"/>
              </a:br>
              <a:r>
                <a:rPr lang="en-US" sz="1600" b="1" dirty="0"/>
                <a:t>Walnut St</a:t>
              </a: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206" y="5448875"/>
              <a:ext cx="574281" cy="574281"/>
            </a:xfrm>
            <a:prstGeom prst="rect">
              <a:avLst/>
            </a:prstGeom>
          </p:spPr>
        </p:pic>
      </p:grpSp>
      <p:grpSp>
        <p:nvGrpSpPr>
          <p:cNvPr id="77" name="Group 76"/>
          <p:cNvGrpSpPr/>
          <p:nvPr/>
        </p:nvGrpSpPr>
        <p:grpSpPr>
          <a:xfrm>
            <a:off x="155575" y="2434920"/>
            <a:ext cx="9230607" cy="2652103"/>
            <a:chOff x="155575" y="2434920"/>
            <a:chExt cx="9230607" cy="2652103"/>
          </a:xfrm>
        </p:grpSpPr>
        <p:sp>
          <p:nvSpPr>
            <p:cNvPr id="39" name="TextBox 38"/>
            <p:cNvSpPr txBox="1"/>
            <p:nvPr/>
          </p:nvSpPr>
          <p:spPr>
            <a:xfrm>
              <a:off x="155575" y="4383241"/>
              <a:ext cx="1323277" cy="584775"/>
            </a:xfrm>
            <a:prstGeom prst="rect">
              <a:avLst/>
            </a:prstGeom>
            <a:noFill/>
            <a:ln>
              <a:noFill/>
            </a:ln>
          </p:spPr>
          <p:txBody>
            <a:bodyPr wrap="square" rtlCol="0">
              <a:spAutoFit/>
            </a:bodyPr>
            <a:lstStyle/>
            <a:p>
              <a:pPr algn="ctr"/>
              <a:r>
                <a:rPr lang="en-US" sz="1600" b="1" dirty="0"/>
                <a:t>Main </a:t>
              </a:r>
              <a:br>
                <a:rPr lang="en-US" sz="1600" b="1" dirty="0"/>
              </a:br>
              <a:r>
                <a:rPr lang="en-US" sz="1600" b="1" dirty="0"/>
                <a:t>St</a:t>
              </a:r>
            </a:p>
          </p:txBody>
        </p:sp>
        <p:cxnSp>
          <p:nvCxnSpPr>
            <p:cNvPr id="46" name="Straight Arrow Connector 45"/>
            <p:cNvCxnSpPr/>
            <p:nvPr/>
          </p:nvCxnSpPr>
          <p:spPr>
            <a:xfrm flipH="1">
              <a:off x="8699503" y="2672042"/>
              <a:ext cx="1" cy="1261783"/>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917923" y="3490117"/>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8062905" y="4502248"/>
              <a:ext cx="1323277" cy="584775"/>
            </a:xfrm>
            <a:prstGeom prst="rect">
              <a:avLst/>
            </a:prstGeom>
            <a:noFill/>
            <a:ln>
              <a:noFill/>
            </a:ln>
          </p:spPr>
          <p:txBody>
            <a:bodyPr wrap="square" rtlCol="0">
              <a:spAutoFit/>
            </a:bodyPr>
            <a:lstStyle/>
            <a:p>
              <a:pPr algn="ctr"/>
              <a:r>
                <a:rPr lang="en-US" sz="1600" b="1" dirty="0"/>
                <a:t>Findlay </a:t>
              </a:r>
              <a:br>
                <a:rPr lang="en-US" sz="1600" b="1" dirty="0"/>
              </a:br>
              <a:r>
                <a:rPr lang="en-US" sz="1600" b="1" dirty="0" err="1"/>
                <a:t>Dr</a:t>
              </a:r>
              <a:endParaRPr lang="en-US" sz="1600" b="1" dirty="0"/>
            </a:p>
          </p:txBody>
        </p:sp>
        <p:sp>
          <p:nvSpPr>
            <p:cNvPr id="62" name="Oval 61"/>
            <p:cNvSpPr/>
            <p:nvPr/>
          </p:nvSpPr>
          <p:spPr>
            <a:xfrm>
              <a:off x="8631494" y="2434920"/>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905" y="3722322"/>
              <a:ext cx="589520" cy="679782"/>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553" y="4010025"/>
              <a:ext cx="574281" cy="574281"/>
            </a:xfrm>
            <a:prstGeom prst="rect">
              <a:avLst/>
            </a:prstGeom>
          </p:spPr>
        </p:pic>
      </p:grpSp>
      <p:grpSp>
        <p:nvGrpSpPr>
          <p:cNvPr id="78" name="Group 77"/>
          <p:cNvGrpSpPr/>
          <p:nvPr/>
        </p:nvGrpSpPr>
        <p:grpSpPr>
          <a:xfrm>
            <a:off x="5806185" y="3349101"/>
            <a:ext cx="2188115" cy="3200352"/>
            <a:chOff x="5806185" y="3349101"/>
            <a:chExt cx="2188115" cy="3200352"/>
          </a:xfrm>
        </p:grpSpPr>
        <p:sp>
          <p:nvSpPr>
            <p:cNvPr id="11" name="Rounded Rectangle 10"/>
            <p:cNvSpPr/>
            <p:nvPr/>
          </p:nvSpPr>
          <p:spPr>
            <a:xfrm rot="20306681">
              <a:off x="6481948" y="3465171"/>
              <a:ext cx="463168" cy="208381"/>
            </a:xfrm>
            <a:prstGeom prst="roundRect">
              <a:avLst/>
            </a:prstGeom>
            <a:ln w="6350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a:off x="6431219" y="3810375"/>
              <a:ext cx="0" cy="1104525"/>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59" idx="0"/>
            </p:cNvCxnSpPr>
            <p:nvPr/>
          </p:nvCxnSpPr>
          <p:spPr>
            <a:xfrm>
              <a:off x="7058025" y="3577598"/>
              <a:ext cx="274637" cy="1324602"/>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6185" y="4889500"/>
              <a:ext cx="1323277" cy="584775"/>
            </a:xfrm>
            <a:prstGeom prst="rect">
              <a:avLst/>
            </a:prstGeom>
            <a:noFill/>
            <a:ln>
              <a:noFill/>
            </a:ln>
          </p:spPr>
          <p:txBody>
            <a:bodyPr wrap="square" rtlCol="0">
              <a:spAutoFit/>
            </a:bodyPr>
            <a:lstStyle/>
            <a:p>
              <a:pPr algn="ctr"/>
              <a:r>
                <a:rPr lang="en-US" sz="1600" b="1" dirty="0"/>
                <a:t>Ontario </a:t>
              </a:r>
              <a:br>
                <a:rPr lang="en-US" sz="1600" b="1" dirty="0"/>
              </a:br>
              <a:r>
                <a:rPr lang="en-US" sz="1600" b="1" dirty="0"/>
                <a:t>St</a:t>
              </a:r>
            </a:p>
          </p:txBody>
        </p:sp>
        <p:sp>
          <p:nvSpPr>
            <p:cNvPr id="57" name="Oval 56"/>
            <p:cNvSpPr/>
            <p:nvPr/>
          </p:nvSpPr>
          <p:spPr>
            <a:xfrm>
              <a:off x="6295124" y="3571164"/>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6925791" y="3349101"/>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6671023" y="4902200"/>
              <a:ext cx="1323277" cy="584775"/>
            </a:xfrm>
            <a:prstGeom prst="rect">
              <a:avLst/>
            </a:prstGeom>
            <a:noFill/>
            <a:ln>
              <a:noFill/>
            </a:ln>
          </p:spPr>
          <p:txBody>
            <a:bodyPr wrap="square" rtlCol="0">
              <a:spAutoFit/>
            </a:bodyPr>
            <a:lstStyle/>
            <a:p>
              <a:pPr algn="ctr"/>
              <a:r>
                <a:rPr lang="en-US" sz="1600" b="1" dirty="0"/>
                <a:t>Depot </a:t>
              </a:r>
              <a:br>
                <a:rPr lang="en-US" sz="1600" b="1" dirty="0"/>
              </a:br>
              <a:r>
                <a:rPr lang="en-US" sz="1600" b="1" dirty="0"/>
                <a:t>St</a:t>
              </a: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511" y="5459035"/>
              <a:ext cx="574281" cy="574281"/>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923" y="5452959"/>
              <a:ext cx="574281" cy="574281"/>
            </a:xfrm>
            <a:prstGeom prst="rect">
              <a:avLst/>
            </a:prstGeom>
          </p:spPr>
        </p:pic>
        <p:sp>
          <p:nvSpPr>
            <p:cNvPr id="81" name="TextBox 80"/>
            <p:cNvSpPr txBox="1"/>
            <p:nvPr/>
          </p:nvSpPr>
          <p:spPr>
            <a:xfrm>
              <a:off x="5905365" y="6087788"/>
              <a:ext cx="2038136" cy="461665"/>
            </a:xfrm>
            <a:prstGeom prst="rect">
              <a:avLst/>
            </a:prstGeom>
            <a:noFill/>
            <a:ln>
              <a:solidFill>
                <a:schemeClr val="tx1"/>
              </a:solidFill>
            </a:ln>
          </p:spPr>
          <p:txBody>
            <a:bodyPr wrap="square" rtlCol="0">
              <a:spAutoFit/>
            </a:bodyPr>
            <a:lstStyle/>
            <a:p>
              <a:pPr algn="ctr"/>
              <a:r>
                <a:rPr lang="en-US" sz="1200" b="1" dirty="0"/>
                <a:t>Special Ped Area </a:t>
              </a:r>
              <a:br>
                <a:rPr lang="en-US" sz="1200" b="1" dirty="0"/>
              </a:br>
              <a:r>
                <a:rPr lang="en-US" sz="1200" b="1" dirty="0"/>
                <a:t>Train Station &amp; UGRR </a:t>
              </a:r>
              <a:r>
                <a:rPr lang="en-US" sz="1200" b="1" dirty="0" err="1"/>
                <a:t>Ctr</a:t>
              </a:r>
              <a:endParaRPr lang="en-US" sz="1200" b="1" dirty="0"/>
            </a:p>
          </p:txBody>
        </p:sp>
      </p:grpSp>
      <p:grpSp>
        <p:nvGrpSpPr>
          <p:cNvPr id="80" name="Group 79"/>
          <p:cNvGrpSpPr/>
          <p:nvPr/>
        </p:nvGrpSpPr>
        <p:grpSpPr>
          <a:xfrm>
            <a:off x="3199613" y="3479080"/>
            <a:ext cx="1528434" cy="2544076"/>
            <a:chOff x="3199613" y="3479080"/>
            <a:chExt cx="1528434" cy="2544076"/>
          </a:xfrm>
        </p:grpSpPr>
        <p:sp>
          <p:nvSpPr>
            <p:cNvPr id="72" name="Oval 71"/>
            <p:cNvSpPr/>
            <p:nvPr/>
          </p:nvSpPr>
          <p:spPr>
            <a:xfrm>
              <a:off x="3867953" y="3479080"/>
              <a:ext cx="203200" cy="222063"/>
            </a:xfrm>
            <a:prstGeom prst="ellipse">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p:cNvCxnSpPr/>
            <p:nvPr/>
          </p:nvCxnSpPr>
          <p:spPr>
            <a:xfrm>
              <a:off x="3969553" y="3722322"/>
              <a:ext cx="0" cy="1163550"/>
            </a:xfrm>
            <a:prstGeom prst="straightConnector1">
              <a:avLst/>
            </a:prstGeom>
            <a:ln w="6350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99613" y="4865916"/>
              <a:ext cx="1528434" cy="584775"/>
            </a:xfrm>
            <a:prstGeom prst="rect">
              <a:avLst/>
            </a:prstGeom>
            <a:noFill/>
            <a:ln>
              <a:noFill/>
            </a:ln>
          </p:spPr>
          <p:txBody>
            <a:bodyPr wrap="square" rtlCol="0">
              <a:spAutoFit/>
            </a:bodyPr>
            <a:lstStyle/>
            <a:p>
              <a:pPr algn="ctr"/>
              <a:r>
                <a:rPr lang="en-US" sz="1600" b="1" dirty="0"/>
                <a:t>Great Lawn/ </a:t>
              </a:r>
              <a:br>
                <a:rPr lang="en-US" sz="1600" b="1" dirty="0"/>
              </a:br>
              <a:r>
                <a:rPr lang="en-US" sz="1600" b="1" dirty="0" err="1"/>
                <a:t>Orch</a:t>
              </a:r>
              <a:r>
                <a:rPr lang="en-US" sz="1600" b="1" dirty="0"/>
                <a:t> Pkwy</a:t>
              </a:r>
            </a:p>
          </p:txBody>
        </p: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2952" y="5451415"/>
              <a:ext cx="576756" cy="571741"/>
            </a:xfrm>
            <a:prstGeom prst="rect">
              <a:avLst/>
            </a:prstGeom>
          </p:spPr>
        </p:pic>
      </p:grpSp>
    </p:spTree>
    <p:extLst>
      <p:ext uri="{BB962C8B-B14F-4D97-AF65-F5344CB8AC3E}">
        <p14:creationId xmlns:p14="http://schemas.microsoft.com/office/powerpoint/2010/main" val="3325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Parking</a:t>
            </a:r>
          </a:p>
        </p:txBody>
      </p:sp>
      <p:sp>
        <p:nvSpPr>
          <p:cNvPr id="3075" name="Content Placeholder 4"/>
          <p:cNvSpPr>
            <a:spLocks noGrp="1"/>
          </p:cNvSpPr>
          <p:nvPr>
            <p:ph idx="1"/>
          </p:nvPr>
        </p:nvSpPr>
        <p:spPr>
          <a:xfrm>
            <a:off x="213163" y="4395231"/>
            <a:ext cx="8917161" cy="2582344"/>
          </a:xfrm>
          <a:noFill/>
        </p:spPr>
        <p:txBody>
          <a:bodyPr>
            <a:normAutofit fontScale="85000" lnSpcReduction="10000"/>
          </a:bodyPr>
          <a:lstStyle/>
          <a:p>
            <a:pPr>
              <a:lnSpc>
                <a:spcPct val="120000"/>
              </a:lnSpc>
              <a:spcBef>
                <a:spcPts val="0"/>
              </a:spcBef>
              <a:spcAft>
                <a:spcPts val="600"/>
              </a:spcAft>
            </a:pPr>
            <a:r>
              <a:rPr lang="en-US" dirty="0"/>
              <a:t>Eliminated former Parkway “rest stop” parking area (Great Lawn)</a:t>
            </a:r>
          </a:p>
          <a:p>
            <a:pPr>
              <a:lnSpc>
                <a:spcPct val="120000"/>
              </a:lnSpc>
              <a:spcBef>
                <a:spcPts val="0"/>
              </a:spcBef>
              <a:spcAft>
                <a:spcPts val="600"/>
              </a:spcAft>
            </a:pPr>
            <a:r>
              <a:rPr lang="en-US" dirty="0"/>
              <a:t>Redesigned parking lot under overpass  (“Freedom Plaza”)</a:t>
            </a:r>
          </a:p>
          <a:p>
            <a:pPr>
              <a:lnSpc>
                <a:spcPct val="120000"/>
              </a:lnSpc>
              <a:spcBef>
                <a:spcPts val="0"/>
              </a:spcBef>
              <a:spcAft>
                <a:spcPts val="600"/>
              </a:spcAft>
            </a:pPr>
            <a:r>
              <a:rPr lang="en-US" dirty="0"/>
              <a:t>Introduced “street parking” near Great Lawn and on Findlay Drive</a:t>
            </a:r>
          </a:p>
          <a:p>
            <a:pPr>
              <a:lnSpc>
                <a:spcPct val="120000"/>
              </a:lnSpc>
              <a:spcBef>
                <a:spcPts val="0"/>
              </a:spcBef>
              <a:spcAft>
                <a:spcPts val="600"/>
              </a:spcAft>
            </a:pPr>
            <a:r>
              <a:rPr lang="en-US" dirty="0"/>
              <a:t>Maintained street parking near residential frontages.</a:t>
            </a:r>
          </a:p>
          <a:p>
            <a:pPr>
              <a:lnSpc>
                <a:spcPct val="120000"/>
              </a:lnSpc>
              <a:spcBef>
                <a:spcPts val="0"/>
              </a:spcBef>
              <a:spcAft>
                <a:spcPts val="600"/>
              </a:spcAft>
            </a:pPr>
            <a:r>
              <a:rPr lang="en-US" dirty="0"/>
              <a:t>Improving small City parking lot on Whirlpool St</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25301"/>
            <a:ext cx="9194598" cy="2157717"/>
          </a:xfrm>
          <a:prstGeom prst="rect">
            <a:avLst/>
          </a:prstGeom>
        </p:spPr>
      </p:pic>
      <p:sp>
        <p:nvSpPr>
          <p:cNvPr id="11" name="TextBox 10"/>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12" name="TextBox 11"/>
          <p:cNvSpPr txBox="1"/>
          <p:nvPr/>
        </p:nvSpPr>
        <p:spPr>
          <a:xfrm rot="2291281">
            <a:off x="-225187" y="3052523"/>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13" name="TextBox 12"/>
          <p:cNvSpPr txBox="1"/>
          <p:nvPr/>
        </p:nvSpPr>
        <p:spPr>
          <a:xfrm rot="4160552">
            <a:off x="6043266" y="2798455"/>
            <a:ext cx="1012398"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Whirlpool Br</a:t>
            </a:r>
          </a:p>
        </p:txBody>
      </p:sp>
      <p:sp>
        <p:nvSpPr>
          <p:cNvPr id="15" name="TextBox 14"/>
          <p:cNvSpPr txBox="1"/>
          <p:nvPr/>
        </p:nvSpPr>
        <p:spPr>
          <a:xfrm>
            <a:off x="981612" y="2350184"/>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sp>
        <p:nvSpPr>
          <p:cNvPr id="17" name="TextBox 16"/>
          <p:cNvSpPr txBox="1"/>
          <p:nvPr/>
        </p:nvSpPr>
        <p:spPr>
          <a:xfrm>
            <a:off x="1395004" y="30950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pic>
        <p:nvPicPr>
          <p:cNvPr id="259074"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092" y="899160"/>
            <a:ext cx="678180" cy="678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067" y="2792946"/>
            <a:ext cx="156299" cy="156299"/>
          </a:xfrm>
          <a:prstGeom prst="rect">
            <a:avLst/>
          </a:prstGeom>
          <a:noFill/>
          <a:extLst>
            <a:ext uri="{909E8E84-426E-40DD-AFC4-6F175D3DCCD1}">
              <a14:hiddenFill xmlns:a14="http://schemas.microsoft.com/office/drawing/2010/main">
                <a:solidFill>
                  <a:srgbClr val="FFFFFF"/>
                </a:solidFill>
              </a14:hiddenFill>
            </a:ext>
          </a:extLst>
        </p:spPr>
      </p:pic>
      <p:grpSp>
        <p:nvGrpSpPr>
          <p:cNvPr id="258063" name="Group 258062"/>
          <p:cNvGrpSpPr/>
          <p:nvPr/>
        </p:nvGrpSpPr>
        <p:grpSpPr>
          <a:xfrm>
            <a:off x="2225576" y="3410708"/>
            <a:ext cx="1203468" cy="984523"/>
            <a:chOff x="2225576" y="3410708"/>
            <a:chExt cx="1203468" cy="984523"/>
          </a:xfrm>
        </p:grpSpPr>
        <p:pic>
          <p:nvPicPr>
            <p:cNvPr id="31"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2745" y="3410708"/>
              <a:ext cx="156299" cy="156299"/>
            </a:xfrm>
            <a:prstGeom prst="rect">
              <a:avLst/>
            </a:prstGeom>
            <a:solidFill>
              <a:schemeClr val="tx1"/>
            </a:solidFill>
            <a:ln>
              <a:solidFill>
                <a:schemeClr val="tx1"/>
              </a:solidFill>
            </a:ln>
            <a:extLst/>
          </p:spPr>
        </p:pic>
        <p:cxnSp>
          <p:nvCxnSpPr>
            <p:cNvPr id="36" name="Straight Arrow Connector 35"/>
            <p:cNvCxnSpPr/>
            <p:nvPr/>
          </p:nvCxnSpPr>
          <p:spPr>
            <a:xfrm flipH="1">
              <a:off x="3108960" y="3543779"/>
              <a:ext cx="241935" cy="439239"/>
            </a:xfrm>
            <a:prstGeom prst="straightConnector1">
              <a:avLst/>
            </a:prstGeom>
            <a:ln w="2857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25576" y="3841233"/>
              <a:ext cx="1071831" cy="553998"/>
            </a:xfrm>
            <a:prstGeom prst="rect">
              <a:avLst/>
            </a:prstGeom>
            <a:solidFill>
              <a:schemeClr val="tx1"/>
            </a:solidFill>
            <a:ln>
              <a:solidFill>
                <a:schemeClr val="tx1"/>
              </a:solidFill>
            </a:ln>
          </p:spPr>
          <p:txBody>
            <a:bodyPr wrap="square" rtlCol="0">
              <a:spAutoFit/>
            </a:bodyPr>
            <a:lstStyle/>
            <a:p>
              <a:pPr algn="ctr"/>
              <a:r>
                <a:rPr lang="en-US" sz="1000" b="1" i="1" dirty="0">
                  <a:solidFill>
                    <a:srgbClr val="FFFF00"/>
                  </a:solidFill>
                </a:rPr>
                <a:t>Improving CNF Lot on Whirlpool</a:t>
              </a:r>
            </a:p>
          </p:txBody>
        </p:sp>
      </p:grpSp>
      <p:sp>
        <p:nvSpPr>
          <p:cNvPr id="258052" name="Freeform 258051"/>
          <p:cNvSpPr/>
          <p:nvPr/>
        </p:nvSpPr>
        <p:spPr>
          <a:xfrm>
            <a:off x="8823960" y="2682240"/>
            <a:ext cx="121920" cy="381000"/>
          </a:xfrm>
          <a:custGeom>
            <a:avLst/>
            <a:gdLst>
              <a:gd name="connsiteX0" fmla="*/ 0 w 121920"/>
              <a:gd name="connsiteY0" fmla="*/ 0 h 381000"/>
              <a:gd name="connsiteX1" fmla="*/ 121920 w 121920"/>
              <a:gd name="connsiteY1" fmla="*/ 381000 h 381000"/>
            </a:gdLst>
            <a:ahLst/>
            <a:cxnLst>
              <a:cxn ang="0">
                <a:pos x="connsiteX0" y="connsiteY0"/>
              </a:cxn>
              <a:cxn ang="0">
                <a:pos x="connsiteX1" y="connsiteY1"/>
              </a:cxn>
            </a:cxnLst>
            <a:rect l="l" t="t" r="r" b="b"/>
            <a:pathLst>
              <a:path w="121920" h="381000">
                <a:moveTo>
                  <a:pt x="0" y="0"/>
                </a:moveTo>
                <a:lnTo>
                  <a:pt x="121920" y="38100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054" name="Group 258053"/>
          <p:cNvGrpSpPr/>
          <p:nvPr/>
        </p:nvGrpSpPr>
        <p:grpSpPr>
          <a:xfrm>
            <a:off x="1181100" y="2605088"/>
            <a:ext cx="7955386" cy="1094104"/>
            <a:chOff x="1181100" y="2605088"/>
            <a:chExt cx="7955386" cy="1094104"/>
          </a:xfrm>
        </p:grpSpPr>
        <p:sp>
          <p:nvSpPr>
            <p:cNvPr id="258048" name="Freeform 258047"/>
            <p:cNvSpPr/>
            <p:nvPr/>
          </p:nvSpPr>
          <p:spPr>
            <a:xfrm>
              <a:off x="1181100" y="3273864"/>
              <a:ext cx="1333500" cy="266700"/>
            </a:xfrm>
            <a:custGeom>
              <a:avLst/>
              <a:gdLst>
                <a:gd name="connsiteX0" fmla="*/ 0 w 1333500"/>
                <a:gd name="connsiteY0" fmla="*/ 266700 h 266700"/>
                <a:gd name="connsiteX1" fmla="*/ 1333500 w 1333500"/>
                <a:gd name="connsiteY1" fmla="*/ 0 h 266700"/>
              </a:gdLst>
              <a:ahLst/>
              <a:cxnLst>
                <a:cxn ang="0">
                  <a:pos x="connsiteX0" y="connsiteY0"/>
                </a:cxn>
                <a:cxn ang="0">
                  <a:pos x="connsiteX1" y="connsiteY1"/>
                </a:cxn>
              </a:cxnLst>
              <a:rect l="l" t="t" r="r" b="b"/>
              <a:pathLst>
                <a:path w="1333500" h="266700">
                  <a:moveTo>
                    <a:pt x="0" y="266700"/>
                  </a:moveTo>
                  <a:lnTo>
                    <a:pt x="1333500"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051" name="Freeform 258050"/>
            <p:cNvSpPr/>
            <p:nvPr/>
          </p:nvSpPr>
          <p:spPr>
            <a:xfrm>
              <a:off x="7786688" y="2605088"/>
              <a:ext cx="923925" cy="561975"/>
            </a:xfrm>
            <a:custGeom>
              <a:avLst/>
              <a:gdLst>
                <a:gd name="connsiteX0" fmla="*/ 0 w 923925"/>
                <a:gd name="connsiteY0" fmla="*/ 561975 h 561975"/>
                <a:gd name="connsiteX1" fmla="*/ 347662 w 923925"/>
                <a:gd name="connsiteY1" fmla="*/ 433387 h 561975"/>
                <a:gd name="connsiteX2" fmla="*/ 704850 w 923925"/>
                <a:gd name="connsiteY2" fmla="*/ 223837 h 561975"/>
                <a:gd name="connsiteX3" fmla="*/ 923925 w 923925"/>
                <a:gd name="connsiteY3" fmla="*/ 0 h 561975"/>
              </a:gdLst>
              <a:ahLst/>
              <a:cxnLst>
                <a:cxn ang="0">
                  <a:pos x="connsiteX0" y="connsiteY0"/>
                </a:cxn>
                <a:cxn ang="0">
                  <a:pos x="connsiteX1" y="connsiteY1"/>
                </a:cxn>
                <a:cxn ang="0">
                  <a:pos x="connsiteX2" y="connsiteY2"/>
                </a:cxn>
                <a:cxn ang="0">
                  <a:pos x="connsiteX3" y="connsiteY3"/>
                </a:cxn>
              </a:cxnLst>
              <a:rect l="l" t="t" r="r" b="b"/>
              <a:pathLst>
                <a:path w="923925" h="561975">
                  <a:moveTo>
                    <a:pt x="0" y="561975"/>
                  </a:moveTo>
                  <a:lnTo>
                    <a:pt x="347662" y="433387"/>
                  </a:lnTo>
                  <a:lnTo>
                    <a:pt x="704850" y="223837"/>
                  </a:lnTo>
                  <a:lnTo>
                    <a:pt x="923925"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053" name="TextBox 258052"/>
            <p:cNvSpPr txBox="1"/>
            <p:nvPr/>
          </p:nvSpPr>
          <p:spPr>
            <a:xfrm rot="21085868">
              <a:off x="1387306" y="3360638"/>
              <a:ext cx="1377966"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1" i="1" dirty="0">
                  <a:solidFill>
                    <a:srgbClr val="FFFF00"/>
                  </a:solidFill>
                  <a:latin typeface="+mj-lt"/>
                </a:rPr>
                <a:t>Residential</a:t>
              </a:r>
            </a:p>
          </p:txBody>
        </p:sp>
        <p:sp>
          <p:nvSpPr>
            <p:cNvPr id="49" name="TextBox 48"/>
            <p:cNvSpPr txBox="1"/>
            <p:nvPr/>
          </p:nvSpPr>
          <p:spPr>
            <a:xfrm rot="19826526">
              <a:off x="7758520" y="2880989"/>
              <a:ext cx="1377966"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1" i="1" dirty="0">
                  <a:solidFill>
                    <a:srgbClr val="FFFF00"/>
                  </a:solidFill>
                  <a:latin typeface="+mj-lt"/>
                </a:rPr>
                <a:t>Residential</a:t>
              </a:r>
            </a:p>
          </p:txBody>
        </p:sp>
      </p:grpSp>
      <p:pic>
        <p:nvPicPr>
          <p:cNvPr id="58"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2495" y="3314961"/>
            <a:ext cx="156299" cy="15629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9110" y="4003344"/>
            <a:ext cx="156299" cy="15629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public parkin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4606" y="3606076"/>
            <a:ext cx="156299" cy="156299"/>
          </a:xfrm>
          <a:prstGeom prst="rect">
            <a:avLst/>
          </a:prstGeom>
          <a:noFill/>
          <a:extLst>
            <a:ext uri="{909E8E84-426E-40DD-AFC4-6F175D3DCCD1}">
              <a14:hiddenFill xmlns:a14="http://schemas.microsoft.com/office/drawing/2010/main">
                <a:solidFill>
                  <a:srgbClr val="FFFFFF"/>
                </a:solidFill>
              </a14:hiddenFill>
            </a:ext>
          </a:extLst>
        </p:spPr>
      </p:pic>
      <p:grpSp>
        <p:nvGrpSpPr>
          <p:cNvPr id="258062" name="Group 258061"/>
          <p:cNvGrpSpPr/>
          <p:nvPr/>
        </p:nvGrpSpPr>
        <p:grpSpPr>
          <a:xfrm>
            <a:off x="3756025" y="1695653"/>
            <a:ext cx="5128895" cy="2552797"/>
            <a:chOff x="3756025" y="1695653"/>
            <a:chExt cx="5128895" cy="2552797"/>
          </a:xfrm>
        </p:grpSpPr>
        <p:grpSp>
          <p:nvGrpSpPr>
            <p:cNvPr id="258059" name="Group 258058"/>
            <p:cNvGrpSpPr/>
            <p:nvPr/>
          </p:nvGrpSpPr>
          <p:grpSpPr>
            <a:xfrm>
              <a:off x="3756025" y="1695653"/>
              <a:ext cx="3446633" cy="2066722"/>
              <a:chOff x="3756025" y="1695653"/>
              <a:chExt cx="3446633" cy="2066722"/>
            </a:xfrm>
          </p:grpSpPr>
          <p:sp>
            <p:nvSpPr>
              <p:cNvPr id="258049" name="Freeform 258048"/>
              <p:cNvSpPr/>
              <p:nvPr/>
            </p:nvSpPr>
            <p:spPr>
              <a:xfrm>
                <a:off x="3756025" y="3546475"/>
                <a:ext cx="587375" cy="215900"/>
              </a:xfrm>
              <a:custGeom>
                <a:avLst/>
                <a:gdLst>
                  <a:gd name="connsiteX0" fmla="*/ 0 w 587375"/>
                  <a:gd name="connsiteY0" fmla="*/ 0 h 215900"/>
                  <a:gd name="connsiteX1" fmla="*/ 587375 w 587375"/>
                  <a:gd name="connsiteY1" fmla="*/ 215900 h 215900"/>
                </a:gdLst>
                <a:ahLst/>
                <a:cxnLst>
                  <a:cxn ang="0">
                    <a:pos x="connsiteX0" y="connsiteY0"/>
                  </a:cxn>
                  <a:cxn ang="0">
                    <a:pos x="connsiteX1" y="connsiteY1"/>
                  </a:cxn>
                </a:cxnLst>
                <a:rect l="l" t="t" r="r" b="b"/>
                <a:pathLst>
                  <a:path w="587375" h="215900">
                    <a:moveTo>
                      <a:pt x="0" y="0"/>
                    </a:moveTo>
                    <a:lnTo>
                      <a:pt x="587375" y="21590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p:nvPr/>
            </p:nvCxnSpPr>
            <p:spPr>
              <a:xfrm flipV="1">
                <a:off x="4049712" y="2499384"/>
                <a:ext cx="634313" cy="1101765"/>
              </a:xfrm>
              <a:prstGeom prst="straightConnector1">
                <a:avLst/>
              </a:prstGeom>
              <a:ln w="2857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881135" y="1809088"/>
                <a:ext cx="1331131" cy="861774"/>
              </a:xfrm>
              <a:prstGeom prst="rect">
                <a:avLst/>
              </a:prstGeom>
              <a:solidFill>
                <a:schemeClr val="tx1"/>
              </a:solidFill>
              <a:ln>
                <a:solidFill>
                  <a:schemeClr val="tx1"/>
                </a:solidFill>
              </a:ln>
            </p:spPr>
            <p:txBody>
              <a:bodyPr wrap="square" rtlCol="0">
                <a:spAutoFit/>
              </a:bodyPr>
              <a:lstStyle/>
              <a:p>
                <a:pPr algn="ctr"/>
                <a:r>
                  <a:rPr lang="en-US" sz="1000" b="1" i="1" dirty="0">
                    <a:solidFill>
                      <a:srgbClr val="FFFF00"/>
                    </a:solidFill>
                    <a:effectLst>
                      <a:outerShdw blurRad="50800" dist="38100" dir="2700000" algn="tl" rotWithShape="0">
                        <a:prstClr val="black">
                          <a:alpha val="40000"/>
                        </a:prstClr>
                      </a:outerShdw>
                    </a:effectLst>
                  </a:rPr>
                  <a:t>Eliminated Gorge Rim lot and created On-Street Parking</a:t>
                </a:r>
              </a:p>
              <a:p>
                <a:pPr algn="ctr"/>
                <a:r>
                  <a:rPr lang="en-US" sz="1000" b="1" i="1" dirty="0">
                    <a:solidFill>
                      <a:srgbClr val="FFFF00"/>
                    </a:solidFill>
                    <a:effectLst>
                      <a:outerShdw blurRad="50800" dist="38100" dir="2700000" algn="tl" rotWithShape="0">
                        <a:prstClr val="black">
                          <a:alpha val="40000"/>
                        </a:prstClr>
                      </a:outerShdw>
                    </a:effectLst>
                  </a:rPr>
                  <a:t>Near Great Law</a:t>
                </a:r>
                <a:r>
                  <a:rPr lang="en-US" sz="1000" b="1" i="1" dirty="0">
                    <a:solidFill>
                      <a:srgbClr val="FFFF00"/>
                    </a:solidFill>
                    <a:effectLst>
                      <a:outerShdw blurRad="38100" dist="38100" dir="2700000" algn="tl">
                        <a:srgbClr val="000000">
                          <a:alpha val="43137"/>
                        </a:srgbClr>
                      </a:outerShdw>
                    </a:effectLst>
                  </a:rPr>
                  <a:t>n</a:t>
                </a:r>
              </a:p>
            </p:txBody>
          </p:sp>
          <p:cxnSp>
            <p:nvCxnSpPr>
              <p:cNvPr id="70" name="Straight Arrow Connector 69"/>
              <p:cNvCxnSpPr>
                <a:stCxn id="60" idx="0"/>
                <a:endCxn id="71" idx="2"/>
              </p:cNvCxnSpPr>
              <p:nvPr/>
            </p:nvCxnSpPr>
            <p:spPr>
              <a:xfrm flipV="1">
                <a:off x="6262756" y="2249651"/>
                <a:ext cx="191036" cy="1356425"/>
              </a:xfrm>
              <a:prstGeom prst="straightConnector1">
                <a:avLst/>
              </a:prstGeom>
              <a:ln w="2857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704926" y="1695653"/>
                <a:ext cx="1497732" cy="553998"/>
              </a:xfrm>
              <a:prstGeom prst="rect">
                <a:avLst/>
              </a:prstGeom>
              <a:solidFill>
                <a:schemeClr val="tx1"/>
              </a:solidFill>
              <a:ln>
                <a:solidFill>
                  <a:schemeClr val="tx1"/>
                </a:solidFill>
              </a:ln>
            </p:spPr>
            <p:txBody>
              <a:bodyPr wrap="square" rtlCol="0">
                <a:spAutoFit/>
              </a:bodyPr>
              <a:lstStyle>
                <a:defPPr>
                  <a:defRPr lang="en-US"/>
                </a:defPPr>
                <a:lvl1pPr algn="ctr">
                  <a:defRPr sz="1000">
                    <a:solidFill>
                      <a:srgbClr val="FFFF00"/>
                    </a:solidFill>
                    <a:effectLst>
                      <a:outerShdw blurRad="50800" dist="38100" dir="2700000" algn="tl" rotWithShape="0">
                        <a:prstClr val="black">
                          <a:alpha val="40000"/>
                        </a:prstClr>
                      </a:outerShdw>
                    </a:effectLst>
                  </a:defRPr>
                </a:lvl1pPr>
              </a:lstStyle>
              <a:p>
                <a:r>
                  <a:rPr lang="en-US" b="1" i="1" dirty="0"/>
                  <a:t>Redesigned Parking</a:t>
                </a:r>
              </a:p>
              <a:p>
                <a:r>
                  <a:rPr lang="en-US" b="1" i="1" dirty="0"/>
                  <a:t>Near “Freedom Plaza”</a:t>
                </a:r>
              </a:p>
            </p:txBody>
          </p:sp>
        </p:grpSp>
        <p:grpSp>
          <p:nvGrpSpPr>
            <p:cNvPr id="61" name="Group 60"/>
            <p:cNvGrpSpPr/>
            <p:nvPr/>
          </p:nvGrpSpPr>
          <p:grpSpPr>
            <a:xfrm>
              <a:off x="7419591" y="2949245"/>
              <a:ext cx="1465329" cy="1299205"/>
              <a:chOff x="4317979" y="1571712"/>
              <a:chExt cx="1465329" cy="1299205"/>
            </a:xfrm>
          </p:grpSpPr>
          <p:cxnSp>
            <p:nvCxnSpPr>
              <p:cNvPr id="63" name="Straight Arrow Connector 62"/>
              <p:cNvCxnSpPr/>
              <p:nvPr/>
            </p:nvCxnSpPr>
            <p:spPr>
              <a:xfrm flipH="1">
                <a:off x="4684025" y="1571712"/>
                <a:ext cx="1099283" cy="927673"/>
              </a:xfrm>
              <a:prstGeom prst="straightConnector1">
                <a:avLst/>
              </a:prstGeom>
              <a:ln w="2857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17979" y="2163031"/>
                <a:ext cx="1071831" cy="707886"/>
              </a:xfrm>
              <a:prstGeom prst="rect">
                <a:avLst/>
              </a:prstGeom>
              <a:solidFill>
                <a:schemeClr val="tx1"/>
              </a:solidFill>
              <a:ln>
                <a:solidFill>
                  <a:schemeClr val="tx1"/>
                </a:solidFill>
              </a:ln>
            </p:spPr>
            <p:txBody>
              <a:bodyPr wrap="square" rtlCol="0">
                <a:spAutoFit/>
              </a:bodyPr>
              <a:lstStyle>
                <a:defPPr>
                  <a:defRPr lang="en-US"/>
                </a:defPPr>
                <a:lvl1pPr algn="ctr">
                  <a:defRPr sz="1000">
                    <a:solidFill>
                      <a:srgbClr val="FFFF00"/>
                    </a:solidFill>
                    <a:effectLst>
                      <a:outerShdw blurRad="50800" dist="38100" dir="2700000" algn="tl" rotWithShape="0">
                        <a:prstClr val="black">
                          <a:alpha val="40000"/>
                        </a:prstClr>
                      </a:outerShdw>
                    </a:effectLst>
                  </a:defRPr>
                </a:lvl1pPr>
              </a:lstStyle>
              <a:p>
                <a:r>
                  <a:rPr lang="en-US" b="1" i="1" dirty="0"/>
                  <a:t>On-Street Parking</a:t>
                </a:r>
              </a:p>
              <a:p>
                <a:r>
                  <a:rPr lang="en-US" b="1" i="1" dirty="0"/>
                  <a:t>On Findlay Drive</a:t>
                </a:r>
              </a:p>
            </p:txBody>
          </p:sp>
        </p:grpSp>
      </p:grpSp>
    </p:spTree>
    <p:extLst>
      <p:ext uri="{BB962C8B-B14F-4D97-AF65-F5344CB8AC3E}">
        <p14:creationId xmlns:p14="http://schemas.microsoft.com/office/powerpoint/2010/main" val="176014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62"/>
                                        </p:tgtEl>
                                        <p:attrNameLst>
                                          <p:attrName>style.visibility</p:attrName>
                                        </p:attrNameLst>
                                      </p:cBhvr>
                                      <p:to>
                                        <p:strVal val="visible"/>
                                      </p:to>
                                    </p:set>
                                    <p:animEffect transition="in" filter="fade">
                                      <p:cBhvr>
                                        <p:cTn id="7" dur="500"/>
                                        <p:tgtEl>
                                          <p:spTgt spid="2580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054"/>
                                        </p:tgtEl>
                                        <p:attrNameLst>
                                          <p:attrName>style.visibility</p:attrName>
                                        </p:attrNameLst>
                                      </p:cBhvr>
                                      <p:to>
                                        <p:strVal val="visible"/>
                                      </p:to>
                                    </p:set>
                                    <p:animEffect transition="in" filter="fade">
                                      <p:cBhvr>
                                        <p:cTn id="12" dur="500"/>
                                        <p:tgtEl>
                                          <p:spTgt spid="258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063"/>
                                        </p:tgtEl>
                                        <p:attrNameLst>
                                          <p:attrName>style.visibility</p:attrName>
                                        </p:attrNameLst>
                                      </p:cBhvr>
                                      <p:to>
                                        <p:strVal val="visible"/>
                                      </p:to>
                                    </p:set>
                                    <p:animEffect transition="in" filter="fade">
                                      <p:cBhvr>
                                        <p:cTn id="17" dur="500"/>
                                        <p:tgtEl>
                                          <p:spTgt spid="258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33748"/>
            <a:ext cx="8229600" cy="896112"/>
          </a:xfrm>
        </p:spPr>
        <p:txBody>
          <a:bodyPr>
            <a:normAutofit/>
          </a:bodyPr>
          <a:lstStyle/>
          <a:p>
            <a:r>
              <a:rPr lang="en-US" sz="4400" dirty="0"/>
              <a:t>Trail System</a:t>
            </a:r>
          </a:p>
        </p:txBody>
      </p:sp>
      <p:sp>
        <p:nvSpPr>
          <p:cNvPr id="3075" name="Content Placeholder 4"/>
          <p:cNvSpPr>
            <a:spLocks noGrp="1"/>
          </p:cNvSpPr>
          <p:nvPr>
            <p:ph idx="1"/>
          </p:nvPr>
        </p:nvSpPr>
        <p:spPr>
          <a:xfrm>
            <a:off x="199097" y="1575582"/>
            <a:ext cx="5012871" cy="2081849"/>
          </a:xfrm>
          <a:noFill/>
        </p:spPr>
        <p:txBody>
          <a:bodyPr>
            <a:normAutofit lnSpcReduction="10000"/>
          </a:bodyPr>
          <a:lstStyle/>
          <a:p>
            <a:pPr>
              <a:spcBef>
                <a:spcPts val="0"/>
              </a:spcBef>
              <a:spcAft>
                <a:spcPts val="600"/>
              </a:spcAft>
            </a:pPr>
            <a:r>
              <a:rPr lang="en-US" dirty="0"/>
              <a:t>Reduced width of main trail from 13 feet to 10 feet (like Riverway Project)</a:t>
            </a:r>
          </a:p>
          <a:p>
            <a:pPr>
              <a:spcBef>
                <a:spcPts val="0"/>
              </a:spcBef>
              <a:spcAft>
                <a:spcPts val="600"/>
              </a:spcAft>
            </a:pPr>
            <a:r>
              <a:rPr lang="en-US" dirty="0"/>
              <a:t>Introducing other trail/walk types – connect to every street</a:t>
            </a:r>
          </a:p>
        </p:txBody>
      </p:sp>
      <p:sp>
        <p:nvSpPr>
          <p:cNvPr id="8" name="TextBox 7"/>
          <p:cNvSpPr txBox="1"/>
          <p:nvPr/>
        </p:nvSpPr>
        <p:spPr>
          <a:xfrm>
            <a:off x="5641975" y="3488153"/>
            <a:ext cx="2921000" cy="338554"/>
          </a:xfrm>
          <a:prstGeom prst="rect">
            <a:avLst/>
          </a:prstGeom>
          <a:noFill/>
          <a:ln>
            <a:noFill/>
          </a:ln>
        </p:spPr>
        <p:txBody>
          <a:bodyPr wrap="square" rtlCol="0">
            <a:spAutoFit/>
          </a:bodyPr>
          <a:lstStyle/>
          <a:p>
            <a:pPr algn="ctr"/>
            <a:r>
              <a:rPr lang="en-US" sz="1600" b="1" dirty="0"/>
              <a:t>Stone Dust Trail</a:t>
            </a:r>
          </a:p>
        </p:txBody>
      </p:sp>
      <p:sp>
        <p:nvSpPr>
          <p:cNvPr id="9" name="TextBox 8"/>
          <p:cNvSpPr txBox="1"/>
          <p:nvPr/>
        </p:nvSpPr>
        <p:spPr>
          <a:xfrm>
            <a:off x="5627234" y="6385016"/>
            <a:ext cx="2921000" cy="338554"/>
          </a:xfrm>
          <a:prstGeom prst="rect">
            <a:avLst/>
          </a:prstGeom>
          <a:noFill/>
          <a:ln>
            <a:noFill/>
          </a:ln>
        </p:spPr>
        <p:txBody>
          <a:bodyPr wrap="square" rtlCol="0">
            <a:spAutoFit/>
          </a:bodyPr>
          <a:lstStyle/>
          <a:p>
            <a:pPr algn="ctr"/>
            <a:r>
              <a:rPr lang="en-US" sz="1600" b="1" dirty="0"/>
              <a:t>Grass Trail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029" y="4490020"/>
            <a:ext cx="2730891" cy="182059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80" t="3052" r="2986" b="1350"/>
          <a:stretch/>
        </p:blipFill>
        <p:spPr>
          <a:xfrm>
            <a:off x="618683" y="3657430"/>
            <a:ext cx="4037723" cy="272758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18683" y="6395022"/>
            <a:ext cx="4150263" cy="338554"/>
          </a:xfrm>
          <a:prstGeom prst="rect">
            <a:avLst/>
          </a:prstGeom>
          <a:noFill/>
          <a:ln>
            <a:noFill/>
          </a:ln>
        </p:spPr>
        <p:txBody>
          <a:bodyPr wrap="square" rtlCol="0">
            <a:spAutoFit/>
          </a:bodyPr>
          <a:lstStyle/>
          <a:p>
            <a:pPr algn="ctr"/>
            <a:r>
              <a:rPr lang="en-US" sz="1600" b="1" dirty="0"/>
              <a:t>Paved Trail</a:t>
            </a:r>
          </a:p>
        </p:txBody>
      </p:sp>
      <p:pic>
        <p:nvPicPr>
          <p:cNvPr id="258056" name="Picture 8" descr="Image result for stone dust tr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733" y="1475762"/>
            <a:ext cx="2683187" cy="2012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228" y="4860340"/>
            <a:ext cx="1415147" cy="18868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32" y="4971947"/>
            <a:ext cx="1932062" cy="181517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5169"/>
          <a:stretch/>
        </p:blipFill>
        <p:spPr>
          <a:xfrm>
            <a:off x="3266841" y="5015883"/>
            <a:ext cx="2797629" cy="1765919"/>
          </a:xfrm>
          <a:prstGeom prst="rect">
            <a:avLst/>
          </a:prstGeom>
          <a:ln>
            <a:noFill/>
          </a:ln>
          <a:effectLst>
            <a:outerShdw blurRad="292100" dist="139700" dir="2700000" algn="tl" rotWithShape="0">
              <a:srgbClr val="333333">
                <a:alpha val="65000"/>
              </a:srgbClr>
            </a:outerShdw>
          </a:effectLst>
        </p:spPr>
      </p:pic>
      <p:sp>
        <p:nvSpPr>
          <p:cNvPr id="3075" name="Content Placeholder 4"/>
          <p:cNvSpPr>
            <a:spLocks noGrp="1"/>
          </p:cNvSpPr>
          <p:nvPr>
            <p:ph idx="1"/>
          </p:nvPr>
        </p:nvSpPr>
        <p:spPr>
          <a:xfrm>
            <a:off x="199097" y="1828800"/>
            <a:ext cx="4967308" cy="3031540"/>
          </a:xfrm>
          <a:noFill/>
        </p:spPr>
        <p:txBody>
          <a:bodyPr>
            <a:normAutofit fontScale="85000" lnSpcReduction="20000"/>
          </a:bodyPr>
          <a:lstStyle/>
          <a:p>
            <a:pPr>
              <a:lnSpc>
                <a:spcPct val="110000"/>
              </a:lnSpc>
              <a:spcBef>
                <a:spcPts val="0"/>
              </a:spcBef>
              <a:spcAft>
                <a:spcPts val="1200"/>
              </a:spcAft>
            </a:pPr>
            <a:r>
              <a:rPr lang="en-US" dirty="0"/>
              <a:t>Detail tree survey conducted of all trees 6” </a:t>
            </a:r>
            <a:r>
              <a:rPr lang="en-US" dirty="0" err="1"/>
              <a:t>dbh</a:t>
            </a:r>
            <a:endParaRPr lang="en-US" dirty="0"/>
          </a:p>
          <a:p>
            <a:pPr>
              <a:lnSpc>
                <a:spcPct val="110000"/>
              </a:lnSpc>
              <a:spcBef>
                <a:spcPts val="0"/>
              </a:spcBef>
              <a:spcAft>
                <a:spcPts val="1200"/>
              </a:spcAft>
            </a:pPr>
            <a:r>
              <a:rPr lang="en-US" dirty="0"/>
              <a:t>Tree clearings – invasive species and other low value trees along Whirlpool/Parkway divide</a:t>
            </a:r>
          </a:p>
          <a:p>
            <a:pPr>
              <a:lnSpc>
                <a:spcPct val="110000"/>
              </a:lnSpc>
              <a:spcBef>
                <a:spcPts val="0"/>
              </a:spcBef>
              <a:spcAft>
                <a:spcPts val="1200"/>
              </a:spcAft>
            </a:pPr>
            <a:r>
              <a:rPr lang="en-US" dirty="0"/>
              <a:t>Other tree &amp; scrub/shrub removals</a:t>
            </a:r>
          </a:p>
          <a:p>
            <a:pPr>
              <a:lnSpc>
                <a:spcPct val="110000"/>
              </a:lnSpc>
              <a:spcBef>
                <a:spcPts val="0"/>
              </a:spcBef>
              <a:spcAft>
                <a:spcPts val="1200"/>
              </a:spcAft>
            </a:pPr>
            <a:r>
              <a:rPr lang="en-US" dirty="0"/>
              <a:t>Coordination with WNY Land Conservancy</a:t>
            </a:r>
          </a:p>
        </p:txBody>
      </p:sp>
      <p:sp>
        <p:nvSpPr>
          <p:cNvPr id="9" name="TextBox 8"/>
          <p:cNvSpPr txBox="1"/>
          <p:nvPr/>
        </p:nvSpPr>
        <p:spPr>
          <a:xfrm>
            <a:off x="6770914" y="6395022"/>
            <a:ext cx="1883230" cy="338554"/>
          </a:xfrm>
          <a:prstGeom prst="rect">
            <a:avLst/>
          </a:prstGeom>
          <a:noFill/>
          <a:ln>
            <a:noFill/>
          </a:ln>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Norway Maple</a:t>
            </a:r>
          </a:p>
        </p:txBody>
      </p:sp>
      <p:sp>
        <p:nvSpPr>
          <p:cNvPr id="14" name="TextBox 13"/>
          <p:cNvSpPr txBox="1"/>
          <p:nvPr/>
        </p:nvSpPr>
        <p:spPr>
          <a:xfrm>
            <a:off x="575140" y="6395022"/>
            <a:ext cx="2483746" cy="338554"/>
          </a:xfrm>
          <a:prstGeom prst="rect">
            <a:avLst/>
          </a:prstGeom>
          <a:noFill/>
          <a:ln>
            <a:noFill/>
          </a:ln>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White Poplar</a:t>
            </a:r>
          </a:p>
        </p:txBody>
      </p:sp>
      <p:sp>
        <p:nvSpPr>
          <p:cNvPr id="11" name="Title 1"/>
          <p:cNvSpPr>
            <a:spLocks noGrp="1"/>
          </p:cNvSpPr>
          <p:nvPr>
            <p:ph type="title"/>
          </p:nvPr>
        </p:nvSpPr>
        <p:spPr>
          <a:xfrm>
            <a:off x="447675" y="790335"/>
            <a:ext cx="8229600" cy="896112"/>
          </a:xfrm>
        </p:spPr>
        <p:txBody>
          <a:bodyPr>
            <a:normAutofit fontScale="90000"/>
          </a:bodyPr>
          <a:lstStyle/>
          <a:p>
            <a:r>
              <a:rPr lang="en-US" sz="4400" dirty="0"/>
              <a:t>The Natural Setting:</a:t>
            </a:r>
            <a:br>
              <a:rPr lang="en-US" sz="4400" dirty="0"/>
            </a:br>
            <a:r>
              <a:rPr lang="en-US" sz="2700" dirty="0"/>
              <a:t>Invasive Species Control</a:t>
            </a: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3355" t="9048" r="3002" b="15078"/>
          <a:stretch/>
        </p:blipFill>
        <p:spPr>
          <a:xfrm>
            <a:off x="5166405" y="1377363"/>
            <a:ext cx="3842658" cy="3401463"/>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279571" y="1959426"/>
            <a:ext cx="1012372" cy="2775857"/>
          </a:xfrm>
          <a:custGeom>
            <a:avLst/>
            <a:gdLst>
              <a:gd name="connsiteX0" fmla="*/ 65315 w 1012372"/>
              <a:gd name="connsiteY0" fmla="*/ 2710543 h 2775857"/>
              <a:gd name="connsiteX1" fmla="*/ 478972 w 1012372"/>
              <a:gd name="connsiteY1" fmla="*/ 1752600 h 2775857"/>
              <a:gd name="connsiteX2" fmla="*/ 751115 w 1012372"/>
              <a:gd name="connsiteY2" fmla="*/ 827315 h 2775857"/>
              <a:gd name="connsiteX3" fmla="*/ 849086 w 1012372"/>
              <a:gd name="connsiteY3" fmla="*/ 391886 h 2775857"/>
              <a:gd name="connsiteX4" fmla="*/ 740229 w 1012372"/>
              <a:gd name="connsiteY4" fmla="*/ 76200 h 2775857"/>
              <a:gd name="connsiteX5" fmla="*/ 805543 w 1012372"/>
              <a:gd name="connsiteY5" fmla="*/ 0 h 2775857"/>
              <a:gd name="connsiteX6" fmla="*/ 1012372 w 1012372"/>
              <a:gd name="connsiteY6" fmla="*/ 272143 h 2775857"/>
              <a:gd name="connsiteX7" fmla="*/ 968829 w 1012372"/>
              <a:gd name="connsiteY7" fmla="*/ 881743 h 2775857"/>
              <a:gd name="connsiteX8" fmla="*/ 903515 w 1012372"/>
              <a:gd name="connsiteY8" fmla="*/ 2329543 h 2775857"/>
              <a:gd name="connsiteX9" fmla="*/ 849086 w 1012372"/>
              <a:gd name="connsiteY9" fmla="*/ 2775857 h 2775857"/>
              <a:gd name="connsiteX10" fmla="*/ 838200 w 1012372"/>
              <a:gd name="connsiteY10" fmla="*/ 2743200 h 2775857"/>
              <a:gd name="connsiteX11" fmla="*/ 0 w 1012372"/>
              <a:gd name="connsiteY11" fmla="*/ 2743200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2372" h="2775857">
                <a:moveTo>
                  <a:pt x="65315" y="2710543"/>
                </a:moveTo>
                <a:lnTo>
                  <a:pt x="478972" y="1752600"/>
                </a:lnTo>
                <a:lnTo>
                  <a:pt x="751115" y="827315"/>
                </a:lnTo>
                <a:lnTo>
                  <a:pt x="849086" y="391886"/>
                </a:lnTo>
                <a:lnTo>
                  <a:pt x="740229" y="76200"/>
                </a:lnTo>
                <a:lnTo>
                  <a:pt x="805543" y="0"/>
                </a:lnTo>
                <a:lnTo>
                  <a:pt x="1012372" y="272143"/>
                </a:lnTo>
                <a:lnTo>
                  <a:pt x="968829" y="881743"/>
                </a:lnTo>
                <a:lnTo>
                  <a:pt x="903515" y="2329543"/>
                </a:lnTo>
                <a:lnTo>
                  <a:pt x="849086" y="2775857"/>
                </a:lnTo>
                <a:lnTo>
                  <a:pt x="838200" y="2743200"/>
                </a:lnTo>
                <a:lnTo>
                  <a:pt x="0" y="2743200"/>
                </a:lnTo>
              </a:path>
            </a:pathLst>
          </a:custGeom>
          <a:noFill/>
          <a:ln w="38100">
            <a:solidFill>
              <a:srgbClr val="FFFF00"/>
            </a:solid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303962" y="2586918"/>
            <a:ext cx="2535237" cy="738664"/>
          </a:xfrm>
          <a:prstGeom prst="rect">
            <a:avLst/>
          </a:prstGeom>
          <a:noFill/>
          <a:ln>
            <a:noFill/>
          </a:ln>
        </p:spPr>
        <p:txBody>
          <a:bodyPr wrap="square" rtlCol="0">
            <a:spAutoFit/>
          </a:bodyPr>
          <a:lstStyle/>
          <a:p>
            <a:r>
              <a:rPr lang="en-US" sz="1400" b="1" i="1" dirty="0">
                <a:solidFill>
                  <a:srgbClr val="FFFF00"/>
                </a:solidFill>
                <a:effectLst>
                  <a:outerShdw blurRad="38100" dist="38100" dir="2700000" algn="tl">
                    <a:srgbClr val="000000">
                      <a:alpha val="43137"/>
                    </a:srgbClr>
                  </a:outerShdw>
                </a:effectLst>
              </a:rPr>
              <a:t>“Green Wall”</a:t>
            </a:r>
          </a:p>
          <a:p>
            <a:r>
              <a:rPr lang="en-US" sz="1400" b="1" i="1" dirty="0">
                <a:solidFill>
                  <a:srgbClr val="FFFF00"/>
                </a:solidFill>
                <a:effectLst>
                  <a:outerShdw blurRad="38100" dist="38100" dir="2700000" algn="tl">
                    <a:srgbClr val="000000">
                      <a:alpha val="43137"/>
                    </a:srgbClr>
                  </a:outerShdw>
                </a:effectLst>
              </a:rPr>
              <a:t>To be largely cleared except for key specimen</a:t>
            </a:r>
          </a:p>
        </p:txBody>
      </p:sp>
      <p:sp>
        <p:nvSpPr>
          <p:cNvPr id="15" name="TextBox 14"/>
          <p:cNvSpPr txBox="1"/>
          <p:nvPr/>
        </p:nvSpPr>
        <p:spPr>
          <a:xfrm>
            <a:off x="3514950" y="6372367"/>
            <a:ext cx="2238149" cy="338554"/>
          </a:xfrm>
          <a:prstGeom prst="rect">
            <a:avLst/>
          </a:prstGeom>
          <a:noFill/>
          <a:ln>
            <a:noFill/>
          </a:ln>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Common Buckthorn</a:t>
            </a:r>
          </a:p>
        </p:txBody>
      </p:sp>
    </p:spTree>
    <p:extLst>
      <p:ext uri="{BB962C8B-B14F-4D97-AF65-F5344CB8AC3E}">
        <p14:creationId xmlns:p14="http://schemas.microsoft.com/office/powerpoint/2010/main" val="19280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4"/>
          <p:cNvSpPr>
            <a:spLocks noGrp="1"/>
          </p:cNvSpPr>
          <p:nvPr>
            <p:ph idx="1"/>
          </p:nvPr>
        </p:nvSpPr>
        <p:spPr>
          <a:xfrm>
            <a:off x="500743" y="1828800"/>
            <a:ext cx="4665662" cy="2144486"/>
          </a:xfrm>
          <a:noFill/>
        </p:spPr>
        <p:txBody>
          <a:bodyPr>
            <a:normAutofit fontScale="92500" lnSpcReduction="20000"/>
          </a:bodyPr>
          <a:lstStyle/>
          <a:p>
            <a:pPr>
              <a:lnSpc>
                <a:spcPct val="110000"/>
              </a:lnSpc>
              <a:spcBef>
                <a:spcPts val="0"/>
              </a:spcBef>
              <a:spcAft>
                <a:spcPts val="1200"/>
              </a:spcAft>
            </a:pPr>
            <a:r>
              <a:rPr lang="en-US" dirty="0"/>
              <a:t>No changes to well-established overlooks</a:t>
            </a:r>
          </a:p>
          <a:p>
            <a:pPr>
              <a:lnSpc>
                <a:spcPct val="110000"/>
              </a:lnSpc>
              <a:spcBef>
                <a:spcPts val="0"/>
              </a:spcBef>
              <a:spcAft>
                <a:spcPts val="1200"/>
              </a:spcAft>
            </a:pPr>
            <a:r>
              <a:rPr lang="en-US" dirty="0"/>
              <a:t>At new/underdeveloped locations – using a very light hand in improvements</a:t>
            </a:r>
          </a:p>
          <a:p>
            <a:pPr>
              <a:lnSpc>
                <a:spcPct val="110000"/>
              </a:lnSpc>
              <a:spcBef>
                <a:spcPts val="0"/>
              </a:spcBef>
              <a:spcAft>
                <a:spcPts val="1200"/>
              </a:spcAft>
            </a:pPr>
            <a:endParaRPr lang="en-US" dirty="0"/>
          </a:p>
        </p:txBody>
      </p:sp>
      <p:sp>
        <p:nvSpPr>
          <p:cNvPr id="11" name="Title 1"/>
          <p:cNvSpPr>
            <a:spLocks noGrp="1"/>
          </p:cNvSpPr>
          <p:nvPr>
            <p:ph type="title"/>
          </p:nvPr>
        </p:nvSpPr>
        <p:spPr>
          <a:xfrm>
            <a:off x="447675" y="790335"/>
            <a:ext cx="8229600" cy="896112"/>
          </a:xfrm>
        </p:spPr>
        <p:txBody>
          <a:bodyPr>
            <a:normAutofit fontScale="90000"/>
          </a:bodyPr>
          <a:lstStyle/>
          <a:p>
            <a:r>
              <a:rPr lang="en-US" sz="4400" dirty="0"/>
              <a:t>The Natural Setting:</a:t>
            </a:r>
            <a:br>
              <a:rPr lang="en-US" sz="4400" dirty="0"/>
            </a:br>
            <a:r>
              <a:rPr lang="en-US" sz="2700" dirty="0"/>
              <a:t>Overlook Locations</a:t>
            </a:r>
          </a:p>
        </p:txBody>
      </p:sp>
      <p:pic>
        <p:nvPicPr>
          <p:cNvPr id="2050" name="Picture 2" descr="Recreation &gt; Trail &gt;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234" y="1380673"/>
            <a:ext cx="2123166" cy="21231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0000" t="52593" r="4066" b="8704"/>
          <a:stretch/>
        </p:blipFill>
        <p:spPr>
          <a:xfrm>
            <a:off x="495298" y="3883931"/>
            <a:ext cx="4076701" cy="26543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348" t="9630" r="52289" b="51481"/>
          <a:stretch/>
        </p:blipFill>
        <p:spPr>
          <a:xfrm>
            <a:off x="4851401" y="3871230"/>
            <a:ext cx="4025900" cy="2667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01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Agenda</a:t>
            </a:r>
          </a:p>
        </p:txBody>
      </p:sp>
      <p:sp>
        <p:nvSpPr>
          <p:cNvPr id="3075" name="Content Placeholder 4"/>
          <p:cNvSpPr>
            <a:spLocks noGrp="1"/>
          </p:cNvSpPr>
          <p:nvPr>
            <p:ph idx="1"/>
          </p:nvPr>
        </p:nvSpPr>
        <p:spPr>
          <a:xfrm>
            <a:off x="457200" y="1752600"/>
            <a:ext cx="8305800" cy="4572000"/>
          </a:xfrm>
          <a:noFill/>
        </p:spPr>
        <p:txBody>
          <a:bodyPr>
            <a:normAutofit/>
          </a:bodyPr>
          <a:lstStyle/>
          <a:p>
            <a:r>
              <a:rPr lang="en-US" dirty="0"/>
              <a:t>Welcome</a:t>
            </a:r>
          </a:p>
          <a:p>
            <a:r>
              <a:rPr lang="en-US" dirty="0"/>
              <a:t>Project Status/Schedule</a:t>
            </a:r>
          </a:p>
          <a:p>
            <a:r>
              <a:rPr lang="en-US" dirty="0"/>
              <a:t>Overview/Orientation</a:t>
            </a:r>
          </a:p>
          <a:p>
            <a:r>
              <a:rPr lang="en-US" dirty="0"/>
              <a:t>Addressing Prior Public Comments</a:t>
            </a:r>
          </a:p>
          <a:p>
            <a:r>
              <a:rPr lang="en-US" dirty="0"/>
              <a:t>Project Staging</a:t>
            </a:r>
          </a:p>
          <a:p>
            <a:r>
              <a:rPr lang="en-US" dirty="0"/>
              <a:t>Adjourn to Lobby for Review of Plans</a:t>
            </a:r>
          </a:p>
        </p:txBody>
      </p:sp>
    </p:spTree>
    <p:extLst>
      <p:ext uri="{BB962C8B-B14F-4D97-AF65-F5344CB8AC3E}">
        <p14:creationId xmlns:p14="http://schemas.microsoft.com/office/powerpoint/2010/main" val="189666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43133" y="2546956"/>
            <a:ext cx="8229600" cy="896112"/>
          </a:xfrm>
        </p:spPr>
        <p:txBody>
          <a:bodyPr>
            <a:normAutofit/>
          </a:bodyPr>
          <a:lstStyle/>
          <a:p>
            <a:pPr algn="ctr"/>
            <a:r>
              <a:rPr lang="en-US" sz="4400" dirty="0"/>
              <a:t>Other Items We Working On</a:t>
            </a:r>
          </a:p>
        </p:txBody>
      </p:sp>
    </p:spTree>
    <p:extLst>
      <p:ext uri="{BB962C8B-B14F-4D97-AF65-F5344CB8AC3E}">
        <p14:creationId xmlns:p14="http://schemas.microsoft.com/office/powerpoint/2010/main" val="154456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green infrastructure examp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9" t="31830" r="6505"/>
          <a:stretch/>
        </p:blipFill>
        <p:spPr bwMode="auto">
          <a:xfrm>
            <a:off x="5367791" y="1981200"/>
            <a:ext cx="3439885" cy="1822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a:xfrm>
            <a:off x="457200" y="704088"/>
            <a:ext cx="8229600" cy="896112"/>
          </a:xfrm>
        </p:spPr>
        <p:txBody>
          <a:bodyPr>
            <a:normAutofit/>
          </a:bodyPr>
          <a:lstStyle/>
          <a:p>
            <a:r>
              <a:rPr lang="en-US" sz="4400" dirty="0"/>
              <a:t>“Green” Infrastructure/Drainage</a:t>
            </a:r>
          </a:p>
        </p:txBody>
      </p:sp>
      <p:sp>
        <p:nvSpPr>
          <p:cNvPr id="3075" name="Content Placeholder 4"/>
          <p:cNvSpPr>
            <a:spLocks noGrp="1"/>
          </p:cNvSpPr>
          <p:nvPr>
            <p:ph idx="1"/>
          </p:nvPr>
        </p:nvSpPr>
        <p:spPr>
          <a:xfrm>
            <a:off x="500743" y="1959429"/>
            <a:ext cx="4561114" cy="4648193"/>
          </a:xfrm>
          <a:noFill/>
        </p:spPr>
        <p:txBody>
          <a:bodyPr>
            <a:normAutofit fontScale="92500" lnSpcReduction="10000"/>
          </a:bodyPr>
          <a:lstStyle/>
          <a:p>
            <a:pPr>
              <a:spcBef>
                <a:spcPts val="0"/>
              </a:spcBef>
              <a:spcAft>
                <a:spcPts val="1200"/>
              </a:spcAft>
            </a:pPr>
            <a:r>
              <a:rPr lang="en-US" dirty="0"/>
              <a:t>Significant reduction in storm runoff to Niagara River from Parkway removal.</a:t>
            </a:r>
          </a:p>
          <a:p>
            <a:pPr>
              <a:spcBef>
                <a:spcPts val="0"/>
              </a:spcBef>
              <a:spcAft>
                <a:spcPts val="1200"/>
              </a:spcAft>
            </a:pPr>
            <a:r>
              <a:rPr lang="en-US" dirty="0"/>
              <a:t>Also working to remove as much Whirlpool Street storm runoff as feasible from entering City’s combined sewer system.</a:t>
            </a:r>
          </a:p>
          <a:p>
            <a:pPr>
              <a:spcBef>
                <a:spcPts val="0"/>
              </a:spcBef>
              <a:spcAft>
                <a:spcPts val="1200"/>
              </a:spcAft>
            </a:pPr>
            <a:r>
              <a:rPr lang="en-US" dirty="0"/>
              <a:t>Typical techniques: </a:t>
            </a:r>
            <a:br>
              <a:rPr lang="en-US" dirty="0"/>
            </a:br>
            <a:r>
              <a:rPr lang="en-US" dirty="0"/>
              <a:t>bio-swales &amp; raingarden as part of the drainage/landscape design</a:t>
            </a:r>
          </a:p>
          <a:p>
            <a:pPr>
              <a:spcBef>
                <a:spcPts val="0"/>
              </a:spcBef>
              <a:spcAft>
                <a:spcPts val="1200"/>
              </a:spcAft>
            </a:pPr>
            <a:endParaRPr lang="en-US" dirty="0"/>
          </a:p>
        </p:txBody>
      </p:sp>
      <p:sp>
        <p:nvSpPr>
          <p:cNvPr id="8" name="TextBox 7"/>
          <p:cNvSpPr txBox="1"/>
          <p:nvPr/>
        </p:nvSpPr>
        <p:spPr>
          <a:xfrm>
            <a:off x="5641975" y="3814720"/>
            <a:ext cx="2921000" cy="584775"/>
          </a:xfrm>
          <a:prstGeom prst="rect">
            <a:avLst/>
          </a:prstGeom>
          <a:noFill/>
          <a:ln>
            <a:noFill/>
          </a:ln>
        </p:spPr>
        <p:txBody>
          <a:bodyPr wrap="square" rtlCol="0">
            <a:spAutoFit/>
          </a:bodyPr>
          <a:lstStyle/>
          <a:p>
            <a:pPr algn="ctr"/>
            <a:r>
              <a:rPr lang="en-US" sz="1600" b="1" dirty="0"/>
              <a:t>Typical bio-swale in a landscape design</a:t>
            </a:r>
          </a:p>
        </p:txBody>
      </p:sp>
      <p:sp>
        <p:nvSpPr>
          <p:cNvPr id="9" name="TextBox 8"/>
          <p:cNvSpPr txBox="1"/>
          <p:nvPr/>
        </p:nvSpPr>
        <p:spPr>
          <a:xfrm>
            <a:off x="5627234" y="6131792"/>
            <a:ext cx="2921000" cy="338554"/>
          </a:xfrm>
          <a:prstGeom prst="rect">
            <a:avLst/>
          </a:prstGeom>
          <a:noFill/>
          <a:ln>
            <a:noFill/>
          </a:ln>
        </p:spPr>
        <p:txBody>
          <a:bodyPr wrap="square" rtlCol="0">
            <a:spAutoFit/>
          </a:bodyPr>
          <a:lstStyle/>
          <a:p>
            <a:pPr algn="ctr"/>
            <a:r>
              <a:rPr lang="en-US" sz="1600" b="1" dirty="0"/>
              <a:t>Typical Raingarden</a:t>
            </a:r>
          </a:p>
        </p:txBody>
      </p:sp>
      <p:pic>
        <p:nvPicPr>
          <p:cNvPr id="3076" name="Picture 4" descr="Image result for green infrastructure examples"/>
          <p:cNvPicPr>
            <a:picLocks noChangeAspect="1" noChangeArrowheads="1"/>
          </p:cNvPicPr>
          <p:nvPr/>
        </p:nvPicPr>
        <p:blipFill rotWithShape="1">
          <a:blip r:embed="rId4">
            <a:extLst>
              <a:ext uri="{28A0092B-C50C-407E-A947-70E740481C1C}">
                <a14:useLocalDpi xmlns:a14="http://schemas.microsoft.com/office/drawing/2010/main" val="0"/>
              </a:ext>
            </a:extLst>
          </a:blip>
          <a:srcRect b="4904"/>
          <a:stretch/>
        </p:blipFill>
        <p:spPr bwMode="auto">
          <a:xfrm>
            <a:off x="5367790" y="4503735"/>
            <a:ext cx="3446617" cy="1628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2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Trail Blazers &amp; Historic Markers</a:t>
            </a:r>
          </a:p>
        </p:txBody>
      </p:sp>
      <p:sp>
        <p:nvSpPr>
          <p:cNvPr id="3075" name="Content Placeholder 4"/>
          <p:cNvSpPr>
            <a:spLocks noGrp="1"/>
          </p:cNvSpPr>
          <p:nvPr>
            <p:ph idx="1"/>
          </p:nvPr>
        </p:nvSpPr>
        <p:spPr>
          <a:xfrm>
            <a:off x="241300" y="1978667"/>
            <a:ext cx="5012871" cy="4879333"/>
          </a:xfrm>
          <a:noFill/>
        </p:spPr>
        <p:txBody>
          <a:bodyPr>
            <a:normAutofit/>
          </a:bodyPr>
          <a:lstStyle/>
          <a:p>
            <a:pPr>
              <a:spcBef>
                <a:spcPts val="0"/>
              </a:spcBef>
              <a:spcAft>
                <a:spcPts val="1200"/>
              </a:spcAft>
            </a:pPr>
            <a:r>
              <a:rPr lang="en-US" dirty="0"/>
              <a:t>Coordinating with National Heritage Area, UGGR Interpretative Center, and other local input</a:t>
            </a:r>
          </a:p>
          <a:p>
            <a:pPr>
              <a:spcBef>
                <a:spcPts val="0"/>
              </a:spcBef>
              <a:spcAft>
                <a:spcPts val="1200"/>
              </a:spcAft>
            </a:pPr>
            <a:r>
              <a:rPr lang="en-US" dirty="0"/>
              <a:t>Coordinating with standard designs for Shoreline Trail and other State Parks’ standards</a:t>
            </a:r>
          </a:p>
        </p:txBody>
      </p:sp>
      <p:sp>
        <p:nvSpPr>
          <p:cNvPr id="8" name="TextBox 7"/>
          <p:cNvSpPr txBox="1"/>
          <p:nvPr/>
        </p:nvSpPr>
        <p:spPr>
          <a:xfrm>
            <a:off x="5641975" y="3488153"/>
            <a:ext cx="2921000" cy="338554"/>
          </a:xfrm>
          <a:prstGeom prst="rect">
            <a:avLst/>
          </a:prstGeom>
          <a:noFill/>
          <a:ln>
            <a:noFill/>
          </a:ln>
        </p:spPr>
        <p:txBody>
          <a:bodyPr wrap="square" rtlCol="0">
            <a:spAutoFit/>
          </a:bodyPr>
          <a:lstStyle/>
          <a:p>
            <a:pPr algn="ctr"/>
            <a:r>
              <a:rPr lang="en-US" sz="1600" b="1" dirty="0"/>
              <a:t>Shoreline Trail Signs</a:t>
            </a:r>
          </a:p>
        </p:txBody>
      </p:sp>
      <p:sp>
        <p:nvSpPr>
          <p:cNvPr id="9" name="TextBox 8"/>
          <p:cNvSpPr txBox="1"/>
          <p:nvPr/>
        </p:nvSpPr>
        <p:spPr>
          <a:xfrm>
            <a:off x="5627234" y="6131792"/>
            <a:ext cx="2921000" cy="584775"/>
          </a:xfrm>
          <a:prstGeom prst="rect">
            <a:avLst/>
          </a:prstGeom>
          <a:noFill/>
          <a:ln>
            <a:noFill/>
          </a:ln>
        </p:spPr>
        <p:txBody>
          <a:bodyPr wrap="square" rtlCol="0">
            <a:spAutoFit/>
          </a:bodyPr>
          <a:lstStyle/>
          <a:p>
            <a:pPr algn="ctr"/>
            <a:r>
              <a:rPr lang="en-US" sz="1600" b="1" dirty="0"/>
              <a:t>Historic/Interpretative Markers</a:t>
            </a:r>
          </a:p>
        </p:txBody>
      </p:sp>
      <p:pic>
        <p:nvPicPr>
          <p:cNvPr id="258052" name="Picture 4" descr="Image result for Lake Erie Shoreline Trail signs"/>
          <p:cNvPicPr>
            <a:picLocks noChangeAspect="1" noChangeArrowheads="1"/>
          </p:cNvPicPr>
          <p:nvPr/>
        </p:nvPicPr>
        <p:blipFill rotWithShape="1">
          <a:blip r:embed="rId3">
            <a:extLst>
              <a:ext uri="{28A0092B-C50C-407E-A947-70E740481C1C}">
                <a14:useLocalDpi xmlns:a14="http://schemas.microsoft.com/office/drawing/2010/main" val="0"/>
              </a:ext>
            </a:extLst>
          </a:blip>
          <a:srcRect l="2084" t="10135" b="21929"/>
          <a:stretch/>
        </p:blipFill>
        <p:spPr bwMode="auto">
          <a:xfrm>
            <a:off x="5641975" y="1935124"/>
            <a:ext cx="2984500" cy="1553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8054" name="Picture 6" descr="Niagara Gorge Industrial Heritage Marker image. Click for full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234" y="3870250"/>
            <a:ext cx="2950482" cy="2212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48570"/>
            <a:ext cx="9194598" cy="2157717"/>
          </a:xfrm>
          <a:prstGeom prst="rect">
            <a:avLst/>
          </a:prstGeom>
        </p:spPr>
      </p:pic>
      <p:sp>
        <p:nvSpPr>
          <p:cNvPr id="9" name="Freeform 8"/>
          <p:cNvSpPr/>
          <p:nvPr/>
        </p:nvSpPr>
        <p:spPr>
          <a:xfrm>
            <a:off x="-12700" y="1892300"/>
            <a:ext cx="8991600" cy="2032000"/>
          </a:xfrm>
          <a:custGeom>
            <a:avLst/>
            <a:gdLst>
              <a:gd name="connsiteX0" fmla="*/ 0 w 8991600"/>
              <a:gd name="connsiteY0" fmla="*/ 431800 h 2032000"/>
              <a:gd name="connsiteX1" fmla="*/ 215900 w 8991600"/>
              <a:gd name="connsiteY1" fmla="*/ 901700 h 2032000"/>
              <a:gd name="connsiteX2" fmla="*/ 939800 w 8991600"/>
              <a:gd name="connsiteY2" fmla="*/ 1460500 h 2032000"/>
              <a:gd name="connsiteX3" fmla="*/ 1879600 w 8991600"/>
              <a:gd name="connsiteY3" fmla="*/ 1231900 h 2032000"/>
              <a:gd name="connsiteX4" fmla="*/ 2603500 w 8991600"/>
              <a:gd name="connsiteY4" fmla="*/ 1371600 h 2032000"/>
              <a:gd name="connsiteX5" fmla="*/ 3746500 w 8991600"/>
              <a:gd name="connsiteY5" fmla="*/ 1549400 h 2032000"/>
              <a:gd name="connsiteX6" fmla="*/ 4991100 w 8991600"/>
              <a:gd name="connsiteY6" fmla="*/ 2032000 h 2032000"/>
              <a:gd name="connsiteX7" fmla="*/ 5803900 w 8991600"/>
              <a:gd name="connsiteY7" fmla="*/ 1943100 h 2032000"/>
              <a:gd name="connsiteX8" fmla="*/ 7467600 w 8991600"/>
              <a:gd name="connsiteY8" fmla="*/ 1409700 h 2032000"/>
              <a:gd name="connsiteX9" fmla="*/ 8509000 w 8991600"/>
              <a:gd name="connsiteY9" fmla="*/ 901700 h 2032000"/>
              <a:gd name="connsiteX10" fmla="*/ 8813800 w 8991600"/>
              <a:gd name="connsiteY10" fmla="*/ 419100 h 2032000"/>
              <a:gd name="connsiteX11" fmla="*/ 8991600 w 8991600"/>
              <a:gd name="connsiteY11" fmla="*/ 0 h 2032000"/>
              <a:gd name="connsiteX12" fmla="*/ 8991600 w 8991600"/>
              <a:gd name="connsiteY12" fmla="*/ 0 h 2032000"/>
              <a:gd name="connsiteX13" fmla="*/ 7835900 w 8991600"/>
              <a:gd name="connsiteY13" fmla="*/ 939800 h 2032000"/>
              <a:gd name="connsiteX14" fmla="*/ 6769100 w 8991600"/>
              <a:gd name="connsiteY14" fmla="*/ 1384300 h 2032000"/>
              <a:gd name="connsiteX15" fmla="*/ 6400800 w 8991600"/>
              <a:gd name="connsiteY15" fmla="*/ 1600200 h 2032000"/>
              <a:gd name="connsiteX16" fmla="*/ 6248400 w 8991600"/>
              <a:gd name="connsiteY16" fmla="*/ 1663700 h 2032000"/>
              <a:gd name="connsiteX17" fmla="*/ 5918200 w 8991600"/>
              <a:gd name="connsiteY17" fmla="*/ 1600200 h 2032000"/>
              <a:gd name="connsiteX18" fmla="*/ 5600700 w 8991600"/>
              <a:gd name="connsiteY18" fmla="*/ 1854200 h 2032000"/>
              <a:gd name="connsiteX19" fmla="*/ 5359400 w 8991600"/>
              <a:gd name="connsiteY19" fmla="*/ 1790700 h 2032000"/>
              <a:gd name="connsiteX20" fmla="*/ 5080000 w 8991600"/>
              <a:gd name="connsiteY20" fmla="*/ 1854200 h 2032000"/>
              <a:gd name="connsiteX21" fmla="*/ 4483100 w 8991600"/>
              <a:gd name="connsiteY21" fmla="*/ 1714500 h 2032000"/>
              <a:gd name="connsiteX22" fmla="*/ 4178300 w 8991600"/>
              <a:gd name="connsiteY22" fmla="*/ 1524000 h 2032000"/>
              <a:gd name="connsiteX23" fmla="*/ 3759200 w 8991600"/>
              <a:gd name="connsiteY23" fmla="*/ 1435100 h 2032000"/>
              <a:gd name="connsiteX24" fmla="*/ 3340100 w 8991600"/>
              <a:gd name="connsiteY24" fmla="*/ 1143000 h 2032000"/>
              <a:gd name="connsiteX25" fmla="*/ 3086100 w 8991600"/>
              <a:gd name="connsiteY25" fmla="*/ 1041400 h 2032000"/>
              <a:gd name="connsiteX26" fmla="*/ 2565400 w 8991600"/>
              <a:gd name="connsiteY26" fmla="*/ 1079500 h 2032000"/>
              <a:gd name="connsiteX27" fmla="*/ 2006600 w 8991600"/>
              <a:gd name="connsiteY27" fmla="*/ 977900 h 2032000"/>
              <a:gd name="connsiteX28" fmla="*/ 1638300 w 8991600"/>
              <a:gd name="connsiteY28" fmla="*/ 838200 h 2032000"/>
              <a:gd name="connsiteX29" fmla="*/ 1498600 w 8991600"/>
              <a:gd name="connsiteY29" fmla="*/ 838200 h 2032000"/>
              <a:gd name="connsiteX30" fmla="*/ 914400 w 8991600"/>
              <a:gd name="connsiteY30" fmla="*/ 838200 h 2032000"/>
              <a:gd name="connsiteX31" fmla="*/ 482600 w 8991600"/>
              <a:gd name="connsiteY31" fmla="*/ 558800 h 2032000"/>
              <a:gd name="connsiteX32" fmla="*/ 38100 w 8991600"/>
              <a:gd name="connsiteY32" fmla="*/ 4826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91600" h="2032000">
                <a:moveTo>
                  <a:pt x="0" y="431800"/>
                </a:moveTo>
                <a:lnTo>
                  <a:pt x="215900" y="901700"/>
                </a:lnTo>
                <a:lnTo>
                  <a:pt x="939800" y="1460500"/>
                </a:lnTo>
                <a:lnTo>
                  <a:pt x="1879600" y="1231900"/>
                </a:lnTo>
                <a:lnTo>
                  <a:pt x="2603500" y="1371600"/>
                </a:lnTo>
                <a:lnTo>
                  <a:pt x="3746500" y="1549400"/>
                </a:lnTo>
                <a:lnTo>
                  <a:pt x="4991100" y="2032000"/>
                </a:lnTo>
                <a:lnTo>
                  <a:pt x="5803900" y="1943100"/>
                </a:lnTo>
                <a:lnTo>
                  <a:pt x="7467600" y="1409700"/>
                </a:lnTo>
                <a:lnTo>
                  <a:pt x="8509000" y="901700"/>
                </a:lnTo>
                <a:lnTo>
                  <a:pt x="8813800" y="419100"/>
                </a:lnTo>
                <a:lnTo>
                  <a:pt x="8991600" y="0"/>
                </a:lnTo>
                <a:lnTo>
                  <a:pt x="8991600" y="0"/>
                </a:lnTo>
                <a:lnTo>
                  <a:pt x="7835900" y="939800"/>
                </a:lnTo>
                <a:lnTo>
                  <a:pt x="6769100" y="1384300"/>
                </a:lnTo>
                <a:lnTo>
                  <a:pt x="6400800" y="1600200"/>
                </a:lnTo>
                <a:lnTo>
                  <a:pt x="6248400" y="1663700"/>
                </a:lnTo>
                <a:lnTo>
                  <a:pt x="5918200" y="1600200"/>
                </a:lnTo>
                <a:lnTo>
                  <a:pt x="5600700" y="1854200"/>
                </a:lnTo>
                <a:lnTo>
                  <a:pt x="5359400" y="1790700"/>
                </a:lnTo>
                <a:lnTo>
                  <a:pt x="5080000" y="1854200"/>
                </a:lnTo>
                <a:lnTo>
                  <a:pt x="4483100" y="1714500"/>
                </a:lnTo>
                <a:lnTo>
                  <a:pt x="4178300" y="1524000"/>
                </a:lnTo>
                <a:lnTo>
                  <a:pt x="3759200" y="1435100"/>
                </a:lnTo>
                <a:lnTo>
                  <a:pt x="3340100" y="1143000"/>
                </a:lnTo>
                <a:lnTo>
                  <a:pt x="3086100" y="1041400"/>
                </a:lnTo>
                <a:lnTo>
                  <a:pt x="2565400" y="1079500"/>
                </a:lnTo>
                <a:lnTo>
                  <a:pt x="2006600" y="977900"/>
                </a:lnTo>
                <a:lnTo>
                  <a:pt x="1638300" y="838200"/>
                </a:lnTo>
                <a:lnTo>
                  <a:pt x="1498600" y="838200"/>
                </a:lnTo>
                <a:lnTo>
                  <a:pt x="914400" y="838200"/>
                </a:lnTo>
                <a:lnTo>
                  <a:pt x="482600" y="558800"/>
                </a:lnTo>
                <a:lnTo>
                  <a:pt x="38100" y="482600"/>
                </a:lnTo>
              </a:path>
            </a:pathLst>
          </a:custGeom>
          <a:solidFill>
            <a:srgbClr val="FFC000">
              <a:alpha val="38824"/>
            </a:srgbClr>
          </a:solidFill>
          <a:ln w="28575">
            <a:solidFill>
              <a:srgbClr val="FFC000"/>
            </a:solid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457200" y="704088"/>
            <a:ext cx="8229600" cy="896112"/>
          </a:xfrm>
        </p:spPr>
        <p:txBody>
          <a:bodyPr>
            <a:normAutofit/>
          </a:bodyPr>
          <a:lstStyle/>
          <a:p>
            <a:r>
              <a:rPr lang="en-US" sz="4400" dirty="0"/>
              <a:t>Project Staging</a:t>
            </a:r>
          </a:p>
        </p:txBody>
      </p:sp>
      <p:sp>
        <p:nvSpPr>
          <p:cNvPr id="6" name="TextBox 5"/>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7" name="TextBox 6"/>
          <p:cNvSpPr txBox="1"/>
          <p:nvPr/>
        </p:nvSpPr>
        <p:spPr>
          <a:xfrm rot="2291281">
            <a:off x="-225187" y="3052523"/>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8" name="TextBox 7"/>
          <p:cNvSpPr txBox="1"/>
          <p:nvPr/>
        </p:nvSpPr>
        <p:spPr>
          <a:xfrm rot="4215705">
            <a:off x="8172688" y="3070954"/>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2000" b="1" i="1">
                <a:solidFill>
                  <a:srgbClr val="FFFF00"/>
                </a:solidFill>
                <a:effectLst>
                  <a:outerShdw blurRad="50800" dist="38100" dir="2700000" sx="88000" sy="88000" algn="tl" rotWithShape="0">
                    <a:prstClr val="black">
                      <a:alpha val="54000"/>
                    </a:prstClr>
                  </a:outerShdw>
                </a:effectLst>
                <a:latin typeface="+mj-lt"/>
              </a:defRPr>
            </a:lvl1pPr>
          </a:lstStyle>
          <a:p>
            <a:r>
              <a:rPr lang="en-US" dirty="0"/>
              <a:t>Findlay Dr. </a:t>
            </a:r>
          </a:p>
        </p:txBody>
      </p:sp>
      <p:grpSp>
        <p:nvGrpSpPr>
          <p:cNvPr id="27" name="Group 26"/>
          <p:cNvGrpSpPr/>
          <p:nvPr/>
        </p:nvGrpSpPr>
        <p:grpSpPr>
          <a:xfrm>
            <a:off x="1085850" y="3271010"/>
            <a:ext cx="1470959" cy="461412"/>
            <a:chOff x="1085850" y="3289300"/>
            <a:chExt cx="1393825" cy="443121"/>
          </a:xfrm>
        </p:grpSpPr>
        <p:sp>
          <p:nvSpPr>
            <p:cNvPr id="2" name="Freeform 1"/>
            <p:cNvSpPr/>
            <p:nvPr/>
          </p:nvSpPr>
          <p:spPr>
            <a:xfrm>
              <a:off x="1085850" y="3289300"/>
              <a:ext cx="1393825" cy="273050"/>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Lst>
              <a:ahLst/>
              <a:cxnLst>
                <a:cxn ang="0">
                  <a:pos x="connsiteX0" y="connsiteY0"/>
                </a:cxn>
                <a:cxn ang="0">
                  <a:pos x="connsiteX1" y="connsiteY1"/>
                </a:cxn>
              </a:cxnLst>
              <a:rect l="l" t="t" r="r" b="b"/>
              <a:pathLst>
                <a:path w="1393825" h="273050">
                  <a:moveTo>
                    <a:pt x="0" y="273050"/>
                  </a:moveTo>
                  <a:lnTo>
                    <a:pt x="1393825" y="0"/>
                  </a:lnTo>
                </a:path>
              </a:pathLst>
            </a:custGeom>
            <a:noFill/>
            <a:ln w="381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20967000">
              <a:off x="1423153" y="3393867"/>
              <a:ext cx="1039725"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latin typeface="+mj-lt"/>
                </a:rPr>
                <a:t>Third St.</a:t>
              </a:r>
            </a:p>
          </p:txBody>
        </p:sp>
      </p:grpSp>
      <p:grpSp>
        <p:nvGrpSpPr>
          <p:cNvPr id="29" name="Group 28"/>
          <p:cNvGrpSpPr/>
          <p:nvPr/>
        </p:nvGrpSpPr>
        <p:grpSpPr>
          <a:xfrm>
            <a:off x="2562225" y="2593522"/>
            <a:ext cx="6115050" cy="1362075"/>
            <a:chOff x="2562225" y="2593522"/>
            <a:chExt cx="6115050" cy="1362075"/>
          </a:xfrm>
        </p:grpSpPr>
        <p:sp>
          <p:nvSpPr>
            <p:cNvPr id="3" name="Freeform 2"/>
            <p:cNvSpPr/>
            <p:nvPr/>
          </p:nvSpPr>
          <p:spPr>
            <a:xfrm>
              <a:off x="2562225" y="2593522"/>
              <a:ext cx="6115050" cy="1362075"/>
            </a:xfrm>
            <a:custGeom>
              <a:avLst/>
              <a:gdLst>
                <a:gd name="connsiteX0" fmla="*/ 0 w 6076950"/>
                <a:gd name="connsiteY0" fmla="*/ 676275 h 1362075"/>
                <a:gd name="connsiteX1" fmla="*/ 1047750 w 6076950"/>
                <a:gd name="connsiteY1" fmla="*/ 904875 h 1362075"/>
                <a:gd name="connsiteX2" fmla="*/ 1828800 w 6076950"/>
                <a:gd name="connsiteY2" fmla="*/ 1209675 h 1362075"/>
                <a:gd name="connsiteX3" fmla="*/ 2314575 w 6076950"/>
                <a:gd name="connsiteY3" fmla="*/ 1343025 h 1362075"/>
                <a:gd name="connsiteX4" fmla="*/ 2762250 w 6076950"/>
                <a:gd name="connsiteY4" fmla="*/ 1362075 h 1362075"/>
                <a:gd name="connsiteX5" fmla="*/ 3590925 w 6076950"/>
                <a:gd name="connsiteY5" fmla="*/ 1171575 h 1362075"/>
                <a:gd name="connsiteX6" fmla="*/ 4486275 w 6076950"/>
                <a:gd name="connsiteY6" fmla="*/ 866775 h 1362075"/>
                <a:gd name="connsiteX7" fmla="*/ 5162550 w 6076950"/>
                <a:gd name="connsiteY7" fmla="*/ 600075 h 1362075"/>
                <a:gd name="connsiteX8" fmla="*/ 5800725 w 6076950"/>
                <a:gd name="connsiteY8" fmla="*/ 295275 h 1362075"/>
                <a:gd name="connsiteX9" fmla="*/ 6076950 w 6076950"/>
                <a:gd name="connsiteY9" fmla="*/ 0 h 1362075"/>
                <a:gd name="connsiteX0" fmla="*/ 0 w 6115050"/>
                <a:gd name="connsiteY0" fmla="*/ 688975 h 1362075"/>
                <a:gd name="connsiteX1" fmla="*/ 1085850 w 6115050"/>
                <a:gd name="connsiteY1" fmla="*/ 904875 h 1362075"/>
                <a:gd name="connsiteX2" fmla="*/ 1866900 w 6115050"/>
                <a:gd name="connsiteY2" fmla="*/ 1209675 h 1362075"/>
                <a:gd name="connsiteX3" fmla="*/ 2352675 w 6115050"/>
                <a:gd name="connsiteY3" fmla="*/ 1343025 h 1362075"/>
                <a:gd name="connsiteX4" fmla="*/ 2800350 w 6115050"/>
                <a:gd name="connsiteY4" fmla="*/ 1362075 h 1362075"/>
                <a:gd name="connsiteX5" fmla="*/ 3629025 w 6115050"/>
                <a:gd name="connsiteY5" fmla="*/ 1171575 h 1362075"/>
                <a:gd name="connsiteX6" fmla="*/ 4524375 w 6115050"/>
                <a:gd name="connsiteY6" fmla="*/ 866775 h 1362075"/>
                <a:gd name="connsiteX7" fmla="*/ 5200650 w 6115050"/>
                <a:gd name="connsiteY7" fmla="*/ 600075 h 1362075"/>
                <a:gd name="connsiteX8" fmla="*/ 5838825 w 6115050"/>
                <a:gd name="connsiteY8" fmla="*/ 295275 h 1362075"/>
                <a:gd name="connsiteX9" fmla="*/ 6115050 w 6115050"/>
                <a:gd name="connsiteY9" fmla="*/ 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0" h="1362075">
                  <a:moveTo>
                    <a:pt x="0" y="688975"/>
                  </a:moveTo>
                  <a:lnTo>
                    <a:pt x="1085850" y="904875"/>
                  </a:lnTo>
                  <a:lnTo>
                    <a:pt x="1866900" y="1209675"/>
                  </a:lnTo>
                  <a:lnTo>
                    <a:pt x="2352675" y="1343025"/>
                  </a:lnTo>
                  <a:lnTo>
                    <a:pt x="2800350" y="1362075"/>
                  </a:lnTo>
                  <a:lnTo>
                    <a:pt x="3629025" y="1171575"/>
                  </a:lnTo>
                  <a:lnTo>
                    <a:pt x="4524375" y="866775"/>
                  </a:lnTo>
                  <a:lnTo>
                    <a:pt x="5200650" y="600075"/>
                  </a:lnTo>
                  <a:lnTo>
                    <a:pt x="5838825" y="295275"/>
                  </a:lnTo>
                  <a:lnTo>
                    <a:pt x="6115050" y="0"/>
                  </a:lnTo>
                </a:path>
              </a:pathLst>
            </a:custGeom>
            <a:noFill/>
            <a:ln w="28575"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rot="20402698">
              <a:off x="6617502" y="3394517"/>
              <a:ext cx="1369345" cy="338554"/>
            </a:xfrm>
            <a:prstGeom prst="rect">
              <a:avLst/>
            </a:prstGeom>
            <a:noFill/>
            <a:ln w="28575">
              <a:noFill/>
            </a:ln>
            <a:effectLst/>
          </p:spPr>
          <p:txBody>
            <a:bodyPr wrap="square" rtlCol="0">
              <a:spAutoFit/>
            </a:bodyPr>
            <a:lstStyle/>
            <a:p>
              <a:pPr algn="ctr"/>
              <a:r>
                <a:rPr lang="en-US" sz="1600" b="1" dirty="0">
                  <a:solidFill>
                    <a:srgbClr val="FFFF00"/>
                  </a:solidFill>
                  <a:latin typeface="+mj-lt"/>
                </a:rPr>
                <a:t>Whirlpool St.</a:t>
              </a:r>
            </a:p>
          </p:txBody>
        </p:sp>
      </p:grpSp>
      <p:sp>
        <p:nvSpPr>
          <p:cNvPr id="32" name="Content Placeholder 4"/>
          <p:cNvSpPr>
            <a:spLocks noGrp="1"/>
          </p:cNvSpPr>
          <p:nvPr>
            <p:ph idx="1"/>
          </p:nvPr>
        </p:nvSpPr>
        <p:spPr>
          <a:xfrm>
            <a:off x="736600" y="4148118"/>
            <a:ext cx="7810500" cy="2713203"/>
          </a:xfrm>
          <a:noFill/>
        </p:spPr>
        <p:txBody>
          <a:bodyPr>
            <a:normAutofit fontScale="77500" lnSpcReduction="20000"/>
          </a:bodyPr>
          <a:lstStyle/>
          <a:p>
            <a:pPr marL="514350" indent="-514350">
              <a:buFont typeface="+mj-lt"/>
              <a:buAutoNum type="arabicPeriod"/>
            </a:pPr>
            <a:r>
              <a:rPr lang="en-US" dirty="0"/>
              <a:t>Whirlpool Street &amp; Third Street</a:t>
            </a:r>
          </a:p>
          <a:p>
            <a:pPr lvl="2"/>
            <a:r>
              <a:rPr lang="en-US" dirty="0"/>
              <a:t>Utility work – sewer/water </a:t>
            </a:r>
          </a:p>
          <a:p>
            <a:pPr lvl="2"/>
            <a:r>
              <a:rPr lang="en-US" dirty="0"/>
              <a:t>Reconstruction: May involve street closures on portions of Whirlpool/Third</a:t>
            </a:r>
          </a:p>
          <a:p>
            <a:pPr marL="514350" indent="-514350">
              <a:buFont typeface="+mj-lt"/>
              <a:buAutoNum type="arabicPeriod"/>
            </a:pPr>
            <a:r>
              <a:rPr lang="en-US" dirty="0"/>
              <a:t>Other Streets/Facilities</a:t>
            </a:r>
          </a:p>
          <a:p>
            <a:pPr marL="514350" indent="-514350">
              <a:buFont typeface="+mj-lt"/>
              <a:buAutoNum type="arabicPeriod"/>
            </a:pPr>
            <a:r>
              <a:rPr lang="en-US" dirty="0"/>
              <a:t>Parkway Demolition</a:t>
            </a:r>
          </a:p>
          <a:p>
            <a:pPr marL="514350" indent="-514350">
              <a:buFont typeface="+mj-lt"/>
              <a:buAutoNum type="arabicPeriod"/>
            </a:pPr>
            <a:r>
              <a:rPr lang="en-US" dirty="0"/>
              <a:t>Gorge restoration, landscape/trail improvements</a:t>
            </a:r>
          </a:p>
          <a:p>
            <a:pPr marL="0" indent="0">
              <a:buNone/>
            </a:pPr>
            <a:endParaRPr lang="en-US" dirty="0"/>
          </a:p>
          <a:p>
            <a:r>
              <a:rPr lang="en-US" dirty="0"/>
              <a:t>Working with City on Website to reporting on </a:t>
            </a:r>
            <a:br>
              <a:rPr lang="en-US" dirty="0"/>
            </a:br>
            <a:r>
              <a:rPr lang="en-US" dirty="0"/>
              <a:t>progress/upcoming construction</a:t>
            </a:r>
          </a:p>
        </p:txBody>
      </p:sp>
      <p:grpSp>
        <p:nvGrpSpPr>
          <p:cNvPr id="35" name="Group 34"/>
          <p:cNvGrpSpPr/>
          <p:nvPr/>
        </p:nvGrpSpPr>
        <p:grpSpPr>
          <a:xfrm>
            <a:off x="2974541" y="1510016"/>
            <a:ext cx="2921000" cy="338554"/>
            <a:chOff x="2974541" y="1510016"/>
            <a:chExt cx="2921000" cy="338554"/>
          </a:xfrm>
        </p:grpSpPr>
        <p:sp>
          <p:nvSpPr>
            <p:cNvPr id="33" name="TextBox 32"/>
            <p:cNvSpPr txBox="1"/>
            <p:nvPr/>
          </p:nvSpPr>
          <p:spPr>
            <a:xfrm>
              <a:off x="2974541" y="1510016"/>
              <a:ext cx="2921000" cy="338554"/>
            </a:xfrm>
            <a:prstGeom prst="rect">
              <a:avLst/>
            </a:prstGeom>
            <a:noFill/>
            <a:ln>
              <a:noFill/>
            </a:ln>
          </p:spPr>
          <p:txBody>
            <a:bodyPr wrap="square" rtlCol="0">
              <a:spAutoFit/>
            </a:bodyPr>
            <a:lstStyle/>
            <a:p>
              <a:pPr algn="ctr"/>
              <a:r>
                <a:rPr lang="en-US" sz="1600" b="1" dirty="0"/>
                <a:t>North</a:t>
              </a:r>
            </a:p>
          </p:txBody>
        </p:sp>
        <p:sp>
          <p:nvSpPr>
            <p:cNvPr id="34" name="Right Arrow 33"/>
            <p:cNvSpPr/>
            <p:nvPr/>
          </p:nvSpPr>
          <p:spPr>
            <a:xfrm>
              <a:off x="4811149" y="1510016"/>
              <a:ext cx="390959" cy="338554"/>
            </a:xfrm>
            <a:prstGeom prst="rightArrow">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457200" y="2295525"/>
            <a:ext cx="8220075" cy="1543050"/>
            <a:chOff x="457200" y="2295525"/>
            <a:chExt cx="8220075" cy="1543050"/>
          </a:xfrm>
        </p:grpSpPr>
        <p:sp>
          <p:nvSpPr>
            <p:cNvPr id="37" name="Freeform 36"/>
            <p:cNvSpPr/>
            <p:nvPr/>
          </p:nvSpPr>
          <p:spPr>
            <a:xfrm>
              <a:off x="457200" y="2295525"/>
              <a:ext cx="8220075" cy="1543050"/>
            </a:xfrm>
            <a:custGeom>
              <a:avLst/>
              <a:gdLst>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305550 w 8220075"/>
                <a:gd name="connsiteY12" fmla="*/ 1219200 h 1543050"/>
                <a:gd name="connsiteX13" fmla="*/ 6781800 w 8220075"/>
                <a:gd name="connsiteY13" fmla="*/ 1009650 h 1543050"/>
                <a:gd name="connsiteX14" fmla="*/ 7086600 w 8220075"/>
                <a:gd name="connsiteY14" fmla="*/ 85725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299200 w 8220075"/>
                <a:gd name="connsiteY12" fmla="*/ 1190625 h 1543050"/>
                <a:gd name="connsiteX13" fmla="*/ 6781800 w 8220075"/>
                <a:gd name="connsiteY13" fmla="*/ 1009650 h 1543050"/>
                <a:gd name="connsiteX14" fmla="*/ 7086600 w 8220075"/>
                <a:gd name="connsiteY14" fmla="*/ 85725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299200 w 8220075"/>
                <a:gd name="connsiteY12" fmla="*/ 1190625 h 1543050"/>
                <a:gd name="connsiteX13" fmla="*/ 6781800 w 8220075"/>
                <a:gd name="connsiteY13" fmla="*/ 1009650 h 1543050"/>
                <a:gd name="connsiteX14" fmla="*/ 7092950 w 8220075"/>
                <a:gd name="connsiteY14" fmla="*/ 87630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20075" h="1543050">
                  <a:moveTo>
                    <a:pt x="0" y="752475"/>
                  </a:moveTo>
                  <a:lnTo>
                    <a:pt x="752475" y="657225"/>
                  </a:lnTo>
                  <a:lnTo>
                    <a:pt x="1504950" y="752475"/>
                  </a:lnTo>
                  <a:lnTo>
                    <a:pt x="2124075" y="857250"/>
                  </a:lnTo>
                  <a:lnTo>
                    <a:pt x="2486025" y="914400"/>
                  </a:lnTo>
                  <a:lnTo>
                    <a:pt x="2876550" y="1000125"/>
                  </a:lnTo>
                  <a:lnTo>
                    <a:pt x="3362325" y="1171575"/>
                  </a:lnTo>
                  <a:lnTo>
                    <a:pt x="3686175" y="1285875"/>
                  </a:lnTo>
                  <a:lnTo>
                    <a:pt x="4048125" y="1428750"/>
                  </a:lnTo>
                  <a:lnTo>
                    <a:pt x="4629150" y="1543050"/>
                  </a:lnTo>
                  <a:lnTo>
                    <a:pt x="5305425" y="1495425"/>
                  </a:lnTo>
                  <a:cubicBezTo>
                    <a:pt x="5483225" y="1447800"/>
                    <a:pt x="5673196" y="1403350"/>
                    <a:pt x="5838825" y="1352550"/>
                  </a:cubicBezTo>
                  <a:cubicBezTo>
                    <a:pt x="6004454" y="1301750"/>
                    <a:pt x="6145742" y="1244600"/>
                    <a:pt x="6299200" y="1190625"/>
                  </a:cubicBezTo>
                  <a:lnTo>
                    <a:pt x="6781800" y="1009650"/>
                  </a:lnTo>
                  <a:lnTo>
                    <a:pt x="7092950" y="876300"/>
                  </a:lnTo>
                  <a:lnTo>
                    <a:pt x="7686675" y="523875"/>
                  </a:lnTo>
                  <a:lnTo>
                    <a:pt x="8077200" y="285750"/>
                  </a:lnTo>
                  <a:lnTo>
                    <a:pt x="8191500" y="57150"/>
                  </a:lnTo>
                  <a:lnTo>
                    <a:pt x="8220075" y="0"/>
                  </a:lnTo>
                </a:path>
              </a:pathLst>
            </a:custGeom>
            <a:noFill/>
            <a:ln w="88900" cmpd="dbl">
              <a:solidFill>
                <a:srgbClr val="FF0000"/>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194425" y="3257482"/>
              <a:ext cx="1139825" cy="409643"/>
            </a:xfrm>
            <a:custGeom>
              <a:avLst/>
              <a:gdLst>
                <a:gd name="connsiteX0" fmla="*/ 0 w 1098550"/>
                <a:gd name="connsiteY0" fmla="*/ 396875 h 396875"/>
                <a:gd name="connsiteX1" fmla="*/ 492125 w 1098550"/>
                <a:gd name="connsiteY1" fmla="*/ 228600 h 396875"/>
                <a:gd name="connsiteX2" fmla="*/ 876300 w 1098550"/>
                <a:gd name="connsiteY2" fmla="*/ 88900 h 396875"/>
                <a:gd name="connsiteX3" fmla="*/ 1098550 w 1098550"/>
                <a:gd name="connsiteY3" fmla="*/ 0 h 396875"/>
              </a:gdLst>
              <a:ahLst/>
              <a:cxnLst>
                <a:cxn ang="0">
                  <a:pos x="connsiteX0" y="connsiteY0"/>
                </a:cxn>
                <a:cxn ang="0">
                  <a:pos x="connsiteX1" y="connsiteY1"/>
                </a:cxn>
                <a:cxn ang="0">
                  <a:pos x="connsiteX2" y="connsiteY2"/>
                </a:cxn>
                <a:cxn ang="0">
                  <a:pos x="connsiteX3" y="connsiteY3"/>
                </a:cxn>
              </a:cxnLst>
              <a:rect l="l" t="t" r="r" b="b"/>
              <a:pathLst>
                <a:path w="1098550" h="396875">
                  <a:moveTo>
                    <a:pt x="0" y="396875"/>
                  </a:moveTo>
                  <a:lnTo>
                    <a:pt x="492125" y="228600"/>
                  </a:lnTo>
                  <a:lnTo>
                    <a:pt x="876300" y="88900"/>
                  </a:lnTo>
                  <a:lnTo>
                    <a:pt x="1098550" y="0"/>
                  </a:lnTo>
                </a:path>
              </a:pathLst>
            </a:custGeom>
            <a:noFill/>
            <a:ln w="127000" cmpd="sng">
              <a:solidFill>
                <a:srgbClr val="FF0000"/>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rot="1142317">
              <a:off x="2543908" y="3081423"/>
              <a:ext cx="2307101" cy="307777"/>
            </a:xfrm>
            <a:prstGeom prst="rect">
              <a:avLst/>
            </a:prstGeom>
            <a:noFill/>
            <a:ln>
              <a:noFill/>
            </a:ln>
          </p:spPr>
          <p:txBody>
            <a:bodyPr wrap="square" rtlCol="0">
              <a:spAutoFit/>
            </a:bodyPr>
            <a:lstStyle/>
            <a:p>
              <a:pPr algn="ctr"/>
              <a:r>
                <a:rPr lang="en-US" sz="1400" b="1" i="1" dirty="0">
                  <a:solidFill>
                    <a:srgbClr val="FF0000"/>
                  </a:solidFill>
                  <a:effectLst>
                    <a:outerShdw blurRad="50800" dist="38100" dir="2700000" algn="tl" rotWithShape="0">
                      <a:prstClr val="black">
                        <a:alpha val="40000"/>
                      </a:prstClr>
                    </a:outerShdw>
                  </a:effectLst>
                  <a:latin typeface="+mj-lt"/>
                </a:rPr>
                <a:t>Parkway</a:t>
              </a:r>
            </a:p>
          </p:txBody>
        </p:sp>
      </p:grpSp>
    </p:spTree>
    <p:extLst>
      <p:ext uri="{BB962C8B-B14F-4D97-AF65-F5344CB8AC3E}">
        <p14:creationId xmlns:p14="http://schemas.microsoft.com/office/powerpoint/2010/main" val="166533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Download Tonight’s Materials</a:t>
            </a:r>
          </a:p>
        </p:txBody>
      </p:sp>
      <p:sp>
        <p:nvSpPr>
          <p:cNvPr id="3075" name="Content Placeholder 4"/>
          <p:cNvSpPr>
            <a:spLocks noGrp="1"/>
          </p:cNvSpPr>
          <p:nvPr>
            <p:ph idx="1"/>
          </p:nvPr>
        </p:nvSpPr>
        <p:spPr>
          <a:xfrm>
            <a:off x="355600" y="1711967"/>
            <a:ext cx="8445500" cy="2390133"/>
          </a:xfrm>
          <a:noFill/>
        </p:spPr>
        <p:txBody>
          <a:bodyPr>
            <a:noAutofit/>
          </a:bodyPr>
          <a:lstStyle/>
          <a:p>
            <a:pPr marL="0" indent="0">
              <a:spcBef>
                <a:spcPts val="0"/>
              </a:spcBef>
              <a:spcAft>
                <a:spcPts val="1200"/>
              </a:spcAft>
              <a:buNone/>
            </a:pPr>
            <a:r>
              <a:rPr lang="en-US" sz="2800" dirty="0"/>
              <a:t>https://parks.ny.gov/inside-our-agency/public-documents.aspx</a:t>
            </a:r>
          </a:p>
          <a:p>
            <a:pPr marL="0" indent="0">
              <a:spcBef>
                <a:spcPts val="0"/>
              </a:spcBef>
              <a:spcAft>
                <a:spcPts val="1200"/>
              </a:spcAft>
              <a:buNone/>
            </a:pPr>
            <a:r>
              <a:rPr lang="en-US" sz="2800" dirty="0"/>
              <a:t>Scroll down to: </a:t>
            </a:r>
            <a:br>
              <a:rPr lang="en-US" sz="2800" dirty="0"/>
            </a:br>
            <a:r>
              <a:rPr lang="en-US" sz="2800" dirty="0"/>
              <a:t>“Robert Moses Parkway - North Segment”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900" y="3806372"/>
            <a:ext cx="3706600" cy="280507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05" y="3780972"/>
            <a:ext cx="3777796" cy="2805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50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43133" y="3347056"/>
            <a:ext cx="8229600" cy="896112"/>
          </a:xfrm>
        </p:spPr>
        <p:txBody>
          <a:bodyPr>
            <a:noAutofit/>
          </a:bodyPr>
          <a:lstStyle/>
          <a:p>
            <a:pPr algn="ctr"/>
            <a:r>
              <a:rPr lang="en-US" sz="4800" dirty="0">
                <a:solidFill>
                  <a:schemeClr val="tx1"/>
                </a:solidFill>
                <a:latin typeface="+mn-lt"/>
                <a:ea typeface="+mn-ea"/>
                <a:cs typeface="+mn-cs"/>
              </a:rPr>
              <a:t>Thank You.</a:t>
            </a:r>
            <a:br>
              <a:rPr lang="en-US" sz="3200" dirty="0">
                <a:solidFill>
                  <a:schemeClr val="tx1"/>
                </a:solidFill>
                <a:latin typeface="+mn-lt"/>
                <a:ea typeface="+mn-ea"/>
                <a:cs typeface="+mn-cs"/>
              </a:rPr>
            </a:br>
            <a:br>
              <a:rPr lang="en-US" sz="3200" dirty="0">
                <a:solidFill>
                  <a:schemeClr val="tx1"/>
                </a:solidFill>
                <a:latin typeface="+mn-lt"/>
                <a:ea typeface="+mn-ea"/>
                <a:cs typeface="+mn-cs"/>
              </a:rPr>
            </a:br>
            <a:r>
              <a:rPr lang="en-US" sz="3200" dirty="0">
                <a:solidFill>
                  <a:schemeClr val="tx1"/>
                </a:solidFill>
                <a:latin typeface="+mn-lt"/>
                <a:ea typeface="+mn-ea"/>
                <a:cs typeface="+mn-cs"/>
              </a:rPr>
              <a:t>Adjourn to Grand Foyer for Refreshments </a:t>
            </a:r>
            <a:br>
              <a:rPr lang="en-US" sz="3200" dirty="0">
                <a:solidFill>
                  <a:schemeClr val="tx1"/>
                </a:solidFill>
                <a:latin typeface="+mn-lt"/>
                <a:ea typeface="+mn-ea"/>
                <a:cs typeface="+mn-cs"/>
              </a:rPr>
            </a:br>
            <a:r>
              <a:rPr lang="en-US" sz="3200" dirty="0">
                <a:solidFill>
                  <a:schemeClr val="tx1"/>
                </a:solidFill>
                <a:latin typeface="+mn-lt"/>
                <a:ea typeface="+mn-ea"/>
                <a:cs typeface="+mn-cs"/>
              </a:rPr>
              <a:t>and </a:t>
            </a:r>
            <a:br>
              <a:rPr lang="en-US" sz="3200" dirty="0">
                <a:solidFill>
                  <a:schemeClr val="tx1"/>
                </a:solidFill>
                <a:latin typeface="+mn-lt"/>
                <a:ea typeface="+mn-ea"/>
                <a:cs typeface="+mn-cs"/>
              </a:rPr>
            </a:br>
            <a:r>
              <a:rPr lang="en-US" sz="3200" dirty="0">
                <a:solidFill>
                  <a:schemeClr val="tx1"/>
                </a:solidFill>
                <a:latin typeface="+mn-lt"/>
                <a:ea typeface="+mn-ea"/>
                <a:cs typeface="+mn-cs"/>
              </a:rPr>
              <a:t>Review of Plans</a:t>
            </a:r>
          </a:p>
        </p:txBody>
      </p:sp>
    </p:spTree>
    <p:extLst>
      <p:ext uri="{BB962C8B-B14F-4D97-AF65-F5344CB8AC3E}">
        <p14:creationId xmlns:p14="http://schemas.microsoft.com/office/powerpoint/2010/main" val="32467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Project Status/Schedule</a:t>
            </a:r>
          </a:p>
        </p:txBody>
      </p:sp>
      <p:sp>
        <p:nvSpPr>
          <p:cNvPr id="3075" name="Content Placeholder 4"/>
          <p:cNvSpPr>
            <a:spLocks noGrp="1"/>
          </p:cNvSpPr>
          <p:nvPr>
            <p:ph idx="1"/>
          </p:nvPr>
        </p:nvSpPr>
        <p:spPr>
          <a:xfrm>
            <a:off x="457200" y="1739900"/>
            <a:ext cx="8305800" cy="4686300"/>
          </a:xfrm>
          <a:noFill/>
        </p:spPr>
        <p:txBody>
          <a:bodyPr>
            <a:normAutofit/>
          </a:bodyPr>
          <a:lstStyle/>
          <a:p>
            <a:pPr>
              <a:lnSpc>
                <a:spcPts val="2300"/>
              </a:lnSpc>
              <a:spcBef>
                <a:spcPts val="0"/>
              </a:spcBef>
              <a:spcAft>
                <a:spcPts val="900"/>
              </a:spcAft>
              <a:tabLst>
                <a:tab pos="7721600" algn="r"/>
              </a:tabLst>
            </a:pPr>
            <a:r>
              <a:rPr lang="en-US" sz="2400" dirty="0"/>
              <a:t>Preliminary Design Approval &amp;</a:t>
            </a:r>
            <a:br>
              <a:rPr lang="en-US" sz="2400" dirty="0"/>
            </a:br>
            <a:r>
              <a:rPr lang="en-US" sz="2400" dirty="0"/>
              <a:t>State/Federal Environmental Reviews	23 Feb 2017</a:t>
            </a:r>
          </a:p>
          <a:p>
            <a:pPr>
              <a:lnSpc>
                <a:spcPts val="2300"/>
              </a:lnSpc>
              <a:spcBef>
                <a:spcPts val="0"/>
              </a:spcBef>
              <a:spcAft>
                <a:spcPts val="900"/>
              </a:spcAft>
              <a:tabLst>
                <a:tab pos="7721600" algn="r"/>
              </a:tabLst>
            </a:pPr>
            <a:r>
              <a:rPr lang="en-US" sz="2400" dirty="0"/>
              <a:t>Final Design Start	Apr 2017</a:t>
            </a:r>
          </a:p>
          <a:p>
            <a:pPr>
              <a:lnSpc>
                <a:spcPts val="2300"/>
              </a:lnSpc>
              <a:spcBef>
                <a:spcPts val="0"/>
              </a:spcBef>
              <a:spcAft>
                <a:spcPts val="900"/>
              </a:spcAft>
              <a:tabLst>
                <a:tab pos="7721600" algn="r"/>
              </a:tabLst>
            </a:pPr>
            <a:r>
              <a:rPr lang="en-US" sz="2400" dirty="0"/>
              <a:t>Surveys – Terrain/Trees/</a:t>
            </a:r>
            <a:r>
              <a:rPr lang="en-US" sz="2400" dirty="0" err="1"/>
              <a:t>Haz</a:t>
            </a:r>
            <a:r>
              <a:rPr lang="en-US" sz="2400" dirty="0"/>
              <a:t> Mat	May 2017/On-Going</a:t>
            </a:r>
          </a:p>
          <a:p>
            <a:pPr>
              <a:lnSpc>
                <a:spcPts val="2300"/>
              </a:lnSpc>
              <a:spcBef>
                <a:spcPts val="0"/>
              </a:spcBef>
              <a:spcAft>
                <a:spcPts val="900"/>
              </a:spcAft>
              <a:tabLst>
                <a:tab pos="7721600" algn="r"/>
              </a:tabLst>
            </a:pPr>
            <a:r>
              <a:rPr lang="en-US" sz="2400" dirty="0"/>
              <a:t>Preliminary Advance Detail Plans </a:t>
            </a:r>
            <a:br>
              <a:rPr lang="en-US" sz="2400" dirty="0"/>
            </a:br>
            <a:r>
              <a:rPr lang="en-US" sz="2400" dirty="0"/>
              <a:t>(Pre-ADPs)	Oct 2017</a:t>
            </a:r>
          </a:p>
          <a:p>
            <a:pPr>
              <a:lnSpc>
                <a:spcPts val="2300"/>
              </a:lnSpc>
              <a:spcBef>
                <a:spcPts val="0"/>
              </a:spcBef>
              <a:spcAft>
                <a:spcPts val="900"/>
              </a:spcAft>
              <a:tabLst>
                <a:tab pos="7721600" algn="r"/>
              </a:tabLst>
            </a:pPr>
            <a:r>
              <a:rPr lang="en-US" sz="2400" dirty="0"/>
              <a:t>Public Information Meeting	26 Oct 2017</a:t>
            </a:r>
          </a:p>
          <a:p>
            <a:pPr>
              <a:lnSpc>
                <a:spcPts val="2300"/>
              </a:lnSpc>
              <a:spcBef>
                <a:spcPts val="0"/>
              </a:spcBef>
              <a:spcAft>
                <a:spcPts val="900"/>
              </a:spcAft>
              <a:tabLst>
                <a:tab pos="7721600" algn="r"/>
              </a:tabLst>
            </a:pPr>
            <a:r>
              <a:rPr lang="en-US" sz="2400" dirty="0"/>
              <a:t>ADPs	Dec 2017</a:t>
            </a:r>
          </a:p>
          <a:p>
            <a:pPr>
              <a:lnSpc>
                <a:spcPts val="2300"/>
              </a:lnSpc>
              <a:spcBef>
                <a:spcPts val="0"/>
              </a:spcBef>
              <a:spcAft>
                <a:spcPts val="900"/>
              </a:spcAft>
              <a:tabLst>
                <a:tab pos="7721600" algn="r"/>
              </a:tabLst>
            </a:pPr>
            <a:r>
              <a:rPr lang="en-US" sz="2400" dirty="0"/>
              <a:t>Plans, Specifications, Estimates (PS&amp;E)	Jan 2018</a:t>
            </a:r>
          </a:p>
          <a:p>
            <a:pPr>
              <a:lnSpc>
                <a:spcPts val="2300"/>
              </a:lnSpc>
              <a:spcBef>
                <a:spcPts val="0"/>
              </a:spcBef>
              <a:spcAft>
                <a:spcPts val="900"/>
              </a:spcAft>
              <a:tabLst>
                <a:tab pos="7721600" algn="r"/>
              </a:tabLst>
            </a:pPr>
            <a:r>
              <a:rPr lang="en-US" sz="2400" dirty="0"/>
              <a:t>Contract Letting	April 2018</a:t>
            </a:r>
          </a:p>
          <a:p>
            <a:pPr>
              <a:lnSpc>
                <a:spcPts val="2300"/>
              </a:lnSpc>
              <a:spcBef>
                <a:spcPts val="0"/>
              </a:spcBef>
              <a:spcAft>
                <a:spcPts val="900"/>
              </a:spcAft>
              <a:tabLst>
                <a:tab pos="7721600" algn="r"/>
              </a:tabLst>
            </a:pPr>
            <a:r>
              <a:rPr lang="en-US" sz="2400" dirty="0"/>
              <a:t>Ground Breaking	Late June 2018</a:t>
            </a:r>
          </a:p>
          <a:p>
            <a:pPr>
              <a:lnSpc>
                <a:spcPts val="2300"/>
              </a:lnSpc>
              <a:spcBef>
                <a:spcPts val="0"/>
              </a:spcBef>
              <a:spcAft>
                <a:spcPts val="900"/>
              </a:spcAft>
              <a:tabLst>
                <a:tab pos="7721600" algn="r"/>
              </a:tabLst>
            </a:pPr>
            <a:r>
              <a:rPr lang="en-US" sz="2400" dirty="0"/>
              <a:t>Construction (phased)	30-36 months</a:t>
            </a:r>
          </a:p>
        </p:txBody>
      </p:sp>
      <p:sp>
        <p:nvSpPr>
          <p:cNvPr id="2" name="Rectangle 1"/>
          <p:cNvSpPr/>
          <p:nvPr/>
        </p:nvSpPr>
        <p:spPr>
          <a:xfrm>
            <a:off x="508000" y="3886200"/>
            <a:ext cx="7874000" cy="457200"/>
          </a:xfrm>
          <a:prstGeom prst="rect">
            <a:avLst/>
          </a:prstGeom>
          <a:ln w="38100">
            <a:solidFill>
              <a:schemeClr val="tx2">
                <a:lumMod val="40000"/>
                <a:lumOff val="60000"/>
              </a:schemeClr>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04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04088"/>
            <a:ext cx="8229600" cy="896112"/>
          </a:xfrm>
        </p:spPr>
        <p:txBody>
          <a:bodyPr>
            <a:normAutofit/>
          </a:bodyPr>
          <a:lstStyle/>
          <a:p>
            <a:r>
              <a:rPr lang="en-US" sz="4400" dirty="0"/>
              <a:t>Project Budget</a:t>
            </a:r>
          </a:p>
        </p:txBody>
      </p:sp>
      <p:sp>
        <p:nvSpPr>
          <p:cNvPr id="3075" name="Content Placeholder 4"/>
          <p:cNvSpPr>
            <a:spLocks noGrp="1"/>
          </p:cNvSpPr>
          <p:nvPr>
            <p:ph idx="1"/>
          </p:nvPr>
        </p:nvSpPr>
        <p:spPr>
          <a:xfrm>
            <a:off x="457200" y="1600200"/>
            <a:ext cx="8305800" cy="4826000"/>
          </a:xfrm>
          <a:noFill/>
        </p:spPr>
        <p:txBody>
          <a:bodyPr>
            <a:normAutofit/>
          </a:bodyPr>
          <a:lstStyle/>
          <a:p>
            <a:pPr marL="1196975" indent="-336550">
              <a:lnSpc>
                <a:spcPts val="2300"/>
              </a:lnSpc>
              <a:spcBef>
                <a:spcPts val="0"/>
              </a:spcBef>
              <a:spcAft>
                <a:spcPts val="1200"/>
              </a:spcAft>
              <a:tabLst>
                <a:tab pos="7315200" algn="r"/>
              </a:tabLst>
            </a:pPr>
            <a:r>
              <a:rPr lang="en-US" sz="2400" dirty="0"/>
              <a:t>Final Design	$3,500,000</a:t>
            </a:r>
          </a:p>
          <a:p>
            <a:pPr marL="1196975" indent="-336550">
              <a:lnSpc>
                <a:spcPts val="2300"/>
              </a:lnSpc>
              <a:spcBef>
                <a:spcPts val="0"/>
              </a:spcBef>
              <a:spcAft>
                <a:spcPts val="600"/>
              </a:spcAft>
              <a:tabLst>
                <a:tab pos="7315200" algn="r"/>
              </a:tabLst>
            </a:pPr>
            <a:r>
              <a:rPr lang="en-US" sz="2400" dirty="0"/>
              <a:t>Construction	$35,000,000</a:t>
            </a:r>
          </a:p>
          <a:p>
            <a:pPr marL="1562735" lvl="1" indent="-336550">
              <a:spcBef>
                <a:spcPts val="0"/>
              </a:spcBef>
              <a:spcAft>
                <a:spcPts val="600"/>
              </a:spcAft>
              <a:tabLst>
                <a:tab pos="6291263" algn="r"/>
              </a:tabLst>
            </a:pPr>
            <a:r>
              <a:rPr lang="en-US" sz="1600" dirty="0"/>
              <a:t>Parkway demolition</a:t>
            </a:r>
          </a:p>
          <a:p>
            <a:pPr marL="1562735" lvl="1" indent="-336550">
              <a:spcBef>
                <a:spcPts val="0"/>
              </a:spcBef>
              <a:spcAft>
                <a:spcPts val="600"/>
              </a:spcAft>
              <a:tabLst>
                <a:tab pos="6291263" algn="r"/>
              </a:tabLst>
            </a:pPr>
            <a:r>
              <a:rPr lang="en-US" sz="1600" dirty="0"/>
              <a:t>Reconstruction of Whirlpool/Third/</a:t>
            </a:r>
            <a:br>
              <a:rPr lang="en-US" sz="1600" dirty="0"/>
            </a:br>
            <a:r>
              <a:rPr lang="en-US" sz="1600" dirty="0"/>
              <a:t>Other Road segments</a:t>
            </a:r>
          </a:p>
          <a:p>
            <a:pPr marL="1562735" lvl="1" indent="-336550">
              <a:spcBef>
                <a:spcPts val="0"/>
              </a:spcBef>
              <a:spcAft>
                <a:spcPts val="600"/>
              </a:spcAft>
              <a:tabLst>
                <a:tab pos="6291263" algn="r"/>
              </a:tabLst>
            </a:pPr>
            <a:r>
              <a:rPr lang="en-US" sz="1600" dirty="0"/>
              <a:t>Soils Management/Clean-up</a:t>
            </a:r>
          </a:p>
          <a:p>
            <a:pPr marL="1562735" lvl="1" indent="-336550">
              <a:spcBef>
                <a:spcPts val="0"/>
              </a:spcBef>
              <a:spcAft>
                <a:spcPts val="1800"/>
              </a:spcAft>
              <a:tabLst>
                <a:tab pos="6291263" algn="r"/>
              </a:tabLst>
            </a:pPr>
            <a:r>
              <a:rPr lang="en-US" sz="1600" dirty="0"/>
              <a:t>Gorge Restoration, Trails, and Other</a:t>
            </a:r>
            <a:br>
              <a:rPr lang="en-US" sz="1600" dirty="0"/>
            </a:br>
            <a:r>
              <a:rPr lang="en-US" sz="1600" dirty="0"/>
              <a:t>Improvements</a:t>
            </a:r>
          </a:p>
          <a:p>
            <a:pPr marL="1196975" indent="-336550">
              <a:lnSpc>
                <a:spcPts val="2300"/>
              </a:lnSpc>
              <a:spcBef>
                <a:spcPts val="0"/>
              </a:spcBef>
              <a:spcAft>
                <a:spcPts val="2400"/>
              </a:spcAft>
              <a:tabLst>
                <a:tab pos="7315200" algn="r"/>
              </a:tabLst>
            </a:pPr>
            <a:r>
              <a:rPr lang="en-US" sz="2400" dirty="0"/>
              <a:t>Construction Management/	</a:t>
            </a:r>
            <a:r>
              <a:rPr lang="en-US" sz="2400" u="sng" dirty="0"/>
              <a:t>$3,500,000</a:t>
            </a:r>
            <a:br>
              <a:rPr lang="en-US" sz="2400" dirty="0"/>
            </a:br>
            <a:r>
              <a:rPr lang="en-US" sz="2400" dirty="0"/>
              <a:t>On-Site Inspection</a:t>
            </a:r>
          </a:p>
          <a:p>
            <a:pPr marL="1196975" indent="-336550">
              <a:lnSpc>
                <a:spcPts val="2300"/>
              </a:lnSpc>
              <a:spcBef>
                <a:spcPts val="0"/>
              </a:spcBef>
              <a:spcAft>
                <a:spcPts val="900"/>
              </a:spcAft>
              <a:tabLst>
                <a:tab pos="7315200" algn="r"/>
              </a:tabLst>
            </a:pPr>
            <a:r>
              <a:rPr lang="en-US" sz="2400" b="1" dirty="0"/>
              <a:t>TOTAL	$42,000,000</a:t>
            </a:r>
          </a:p>
          <a:p>
            <a:pPr marL="860425" indent="0">
              <a:lnSpc>
                <a:spcPts val="2300"/>
              </a:lnSpc>
              <a:spcBef>
                <a:spcPts val="0"/>
              </a:spcBef>
              <a:buNone/>
              <a:tabLst>
                <a:tab pos="2057400" algn="l"/>
                <a:tab pos="7315200" algn="r"/>
              </a:tabLst>
            </a:pPr>
            <a:r>
              <a:rPr lang="en-US" sz="2400" dirty="0"/>
              <a:t>Sources:	NYPA	$40,000,000</a:t>
            </a:r>
          </a:p>
          <a:p>
            <a:pPr marL="860425" indent="0">
              <a:lnSpc>
                <a:spcPts val="2300"/>
              </a:lnSpc>
              <a:spcBef>
                <a:spcPts val="0"/>
              </a:spcBef>
              <a:buNone/>
              <a:tabLst>
                <a:tab pos="2057400" algn="l"/>
                <a:tab pos="7315200" algn="r"/>
              </a:tabLst>
            </a:pPr>
            <a:r>
              <a:rPr lang="en-US" sz="2400" dirty="0"/>
              <a:t>	NY State Parks	$2,000,000</a:t>
            </a:r>
          </a:p>
        </p:txBody>
      </p:sp>
    </p:spTree>
    <p:extLst>
      <p:ext uri="{BB962C8B-B14F-4D97-AF65-F5344CB8AC3E}">
        <p14:creationId xmlns:p14="http://schemas.microsoft.com/office/powerpoint/2010/main" val="30733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56926"/>
            <a:ext cx="9194598" cy="2157717"/>
          </a:xfrm>
          <a:prstGeom prst="rect">
            <a:avLst/>
          </a:prstGeom>
        </p:spPr>
      </p:pic>
      <p:sp>
        <p:nvSpPr>
          <p:cNvPr id="5" name="Title 1"/>
          <p:cNvSpPr>
            <a:spLocks noGrp="1"/>
          </p:cNvSpPr>
          <p:nvPr>
            <p:ph type="title"/>
          </p:nvPr>
        </p:nvSpPr>
        <p:spPr>
          <a:xfrm>
            <a:off x="457200" y="704088"/>
            <a:ext cx="8229600" cy="896112"/>
          </a:xfrm>
        </p:spPr>
        <p:txBody>
          <a:bodyPr>
            <a:normAutofit/>
          </a:bodyPr>
          <a:lstStyle/>
          <a:p>
            <a:r>
              <a:rPr lang="en-US" sz="4400" dirty="0"/>
              <a:t>Overview</a:t>
            </a:r>
          </a:p>
        </p:txBody>
      </p:sp>
      <p:sp>
        <p:nvSpPr>
          <p:cNvPr id="6" name="TextBox 5"/>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7" name="TextBox 6"/>
          <p:cNvSpPr txBox="1"/>
          <p:nvPr/>
        </p:nvSpPr>
        <p:spPr>
          <a:xfrm rot="2291281">
            <a:off x="-225187" y="3052523"/>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14" name="TextBox 13"/>
          <p:cNvSpPr txBox="1"/>
          <p:nvPr/>
        </p:nvSpPr>
        <p:spPr>
          <a:xfrm rot="4160552">
            <a:off x="6043266" y="2798455"/>
            <a:ext cx="1012398"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Whirlpool Br</a:t>
            </a:r>
          </a:p>
        </p:txBody>
      </p:sp>
      <p:sp>
        <p:nvSpPr>
          <p:cNvPr id="15" name="TextBox 14"/>
          <p:cNvSpPr txBox="1"/>
          <p:nvPr/>
        </p:nvSpPr>
        <p:spPr>
          <a:xfrm rot="3691367">
            <a:off x="5789324" y="2911767"/>
            <a:ext cx="1103163"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Former RR Br</a:t>
            </a:r>
          </a:p>
        </p:txBody>
      </p:sp>
      <p:grpSp>
        <p:nvGrpSpPr>
          <p:cNvPr id="17" name="Group 16"/>
          <p:cNvGrpSpPr/>
          <p:nvPr/>
        </p:nvGrpSpPr>
        <p:grpSpPr>
          <a:xfrm>
            <a:off x="457200" y="2295525"/>
            <a:ext cx="8220075" cy="1543050"/>
            <a:chOff x="457200" y="2295525"/>
            <a:chExt cx="8220075" cy="1543050"/>
          </a:xfrm>
        </p:grpSpPr>
        <p:grpSp>
          <p:nvGrpSpPr>
            <p:cNvPr id="13" name="Group 12"/>
            <p:cNvGrpSpPr/>
            <p:nvPr/>
          </p:nvGrpSpPr>
          <p:grpSpPr>
            <a:xfrm>
              <a:off x="457200" y="2295525"/>
              <a:ext cx="8220075" cy="1543050"/>
              <a:chOff x="457200" y="2295525"/>
              <a:chExt cx="8220075" cy="1543050"/>
            </a:xfrm>
          </p:grpSpPr>
          <p:sp>
            <p:nvSpPr>
              <p:cNvPr id="9" name="Freeform 8"/>
              <p:cNvSpPr/>
              <p:nvPr/>
            </p:nvSpPr>
            <p:spPr>
              <a:xfrm>
                <a:off x="457200" y="2295525"/>
                <a:ext cx="8220075" cy="1543050"/>
              </a:xfrm>
              <a:custGeom>
                <a:avLst/>
                <a:gdLst>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305550 w 8220075"/>
                  <a:gd name="connsiteY12" fmla="*/ 1219200 h 1543050"/>
                  <a:gd name="connsiteX13" fmla="*/ 6781800 w 8220075"/>
                  <a:gd name="connsiteY13" fmla="*/ 1009650 h 1543050"/>
                  <a:gd name="connsiteX14" fmla="*/ 7086600 w 8220075"/>
                  <a:gd name="connsiteY14" fmla="*/ 85725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299200 w 8220075"/>
                  <a:gd name="connsiteY12" fmla="*/ 1190625 h 1543050"/>
                  <a:gd name="connsiteX13" fmla="*/ 6781800 w 8220075"/>
                  <a:gd name="connsiteY13" fmla="*/ 1009650 h 1543050"/>
                  <a:gd name="connsiteX14" fmla="*/ 7086600 w 8220075"/>
                  <a:gd name="connsiteY14" fmla="*/ 85725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 name="connsiteX0" fmla="*/ 0 w 8220075"/>
                  <a:gd name="connsiteY0" fmla="*/ 752475 h 1543050"/>
                  <a:gd name="connsiteX1" fmla="*/ 752475 w 8220075"/>
                  <a:gd name="connsiteY1" fmla="*/ 657225 h 1543050"/>
                  <a:gd name="connsiteX2" fmla="*/ 1504950 w 8220075"/>
                  <a:gd name="connsiteY2" fmla="*/ 752475 h 1543050"/>
                  <a:gd name="connsiteX3" fmla="*/ 2124075 w 8220075"/>
                  <a:gd name="connsiteY3" fmla="*/ 857250 h 1543050"/>
                  <a:gd name="connsiteX4" fmla="*/ 2486025 w 8220075"/>
                  <a:gd name="connsiteY4" fmla="*/ 914400 h 1543050"/>
                  <a:gd name="connsiteX5" fmla="*/ 2876550 w 8220075"/>
                  <a:gd name="connsiteY5" fmla="*/ 1000125 h 1543050"/>
                  <a:gd name="connsiteX6" fmla="*/ 3362325 w 8220075"/>
                  <a:gd name="connsiteY6" fmla="*/ 1171575 h 1543050"/>
                  <a:gd name="connsiteX7" fmla="*/ 3686175 w 8220075"/>
                  <a:gd name="connsiteY7" fmla="*/ 1285875 h 1543050"/>
                  <a:gd name="connsiteX8" fmla="*/ 4048125 w 8220075"/>
                  <a:gd name="connsiteY8" fmla="*/ 1428750 h 1543050"/>
                  <a:gd name="connsiteX9" fmla="*/ 4629150 w 8220075"/>
                  <a:gd name="connsiteY9" fmla="*/ 1543050 h 1543050"/>
                  <a:gd name="connsiteX10" fmla="*/ 5305425 w 8220075"/>
                  <a:gd name="connsiteY10" fmla="*/ 1495425 h 1543050"/>
                  <a:gd name="connsiteX11" fmla="*/ 5838825 w 8220075"/>
                  <a:gd name="connsiteY11" fmla="*/ 1352550 h 1543050"/>
                  <a:gd name="connsiteX12" fmla="*/ 6299200 w 8220075"/>
                  <a:gd name="connsiteY12" fmla="*/ 1190625 h 1543050"/>
                  <a:gd name="connsiteX13" fmla="*/ 6781800 w 8220075"/>
                  <a:gd name="connsiteY13" fmla="*/ 1009650 h 1543050"/>
                  <a:gd name="connsiteX14" fmla="*/ 7092950 w 8220075"/>
                  <a:gd name="connsiteY14" fmla="*/ 876300 h 1543050"/>
                  <a:gd name="connsiteX15" fmla="*/ 7686675 w 8220075"/>
                  <a:gd name="connsiteY15" fmla="*/ 523875 h 1543050"/>
                  <a:gd name="connsiteX16" fmla="*/ 8077200 w 8220075"/>
                  <a:gd name="connsiteY16" fmla="*/ 285750 h 1543050"/>
                  <a:gd name="connsiteX17" fmla="*/ 8191500 w 8220075"/>
                  <a:gd name="connsiteY17" fmla="*/ 57150 h 1543050"/>
                  <a:gd name="connsiteX18" fmla="*/ 8220075 w 8220075"/>
                  <a:gd name="connsiteY18"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20075" h="1543050">
                    <a:moveTo>
                      <a:pt x="0" y="752475"/>
                    </a:moveTo>
                    <a:lnTo>
                      <a:pt x="752475" y="657225"/>
                    </a:lnTo>
                    <a:lnTo>
                      <a:pt x="1504950" y="752475"/>
                    </a:lnTo>
                    <a:lnTo>
                      <a:pt x="2124075" y="857250"/>
                    </a:lnTo>
                    <a:lnTo>
                      <a:pt x="2486025" y="914400"/>
                    </a:lnTo>
                    <a:lnTo>
                      <a:pt x="2876550" y="1000125"/>
                    </a:lnTo>
                    <a:lnTo>
                      <a:pt x="3362325" y="1171575"/>
                    </a:lnTo>
                    <a:lnTo>
                      <a:pt x="3686175" y="1285875"/>
                    </a:lnTo>
                    <a:lnTo>
                      <a:pt x="4048125" y="1428750"/>
                    </a:lnTo>
                    <a:lnTo>
                      <a:pt x="4629150" y="1543050"/>
                    </a:lnTo>
                    <a:lnTo>
                      <a:pt x="5305425" y="1495425"/>
                    </a:lnTo>
                    <a:cubicBezTo>
                      <a:pt x="5483225" y="1447800"/>
                      <a:pt x="5673196" y="1403350"/>
                      <a:pt x="5838825" y="1352550"/>
                    </a:cubicBezTo>
                    <a:cubicBezTo>
                      <a:pt x="6004454" y="1301750"/>
                      <a:pt x="6145742" y="1244600"/>
                      <a:pt x="6299200" y="1190625"/>
                    </a:cubicBezTo>
                    <a:lnTo>
                      <a:pt x="6781800" y="1009650"/>
                    </a:lnTo>
                    <a:lnTo>
                      <a:pt x="7092950" y="876300"/>
                    </a:lnTo>
                    <a:lnTo>
                      <a:pt x="7686675" y="523875"/>
                    </a:lnTo>
                    <a:lnTo>
                      <a:pt x="8077200" y="285750"/>
                    </a:lnTo>
                    <a:lnTo>
                      <a:pt x="8191500" y="57150"/>
                    </a:lnTo>
                    <a:lnTo>
                      <a:pt x="8220075" y="0"/>
                    </a:lnTo>
                  </a:path>
                </a:pathLst>
              </a:custGeom>
              <a:noFill/>
              <a:ln w="88900" cmpd="dbl">
                <a:solidFill>
                  <a:srgbClr val="FFFF00"/>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194425" y="3257482"/>
                <a:ext cx="1139825" cy="409643"/>
              </a:xfrm>
              <a:custGeom>
                <a:avLst/>
                <a:gdLst>
                  <a:gd name="connsiteX0" fmla="*/ 0 w 1098550"/>
                  <a:gd name="connsiteY0" fmla="*/ 396875 h 396875"/>
                  <a:gd name="connsiteX1" fmla="*/ 492125 w 1098550"/>
                  <a:gd name="connsiteY1" fmla="*/ 228600 h 396875"/>
                  <a:gd name="connsiteX2" fmla="*/ 876300 w 1098550"/>
                  <a:gd name="connsiteY2" fmla="*/ 88900 h 396875"/>
                  <a:gd name="connsiteX3" fmla="*/ 1098550 w 1098550"/>
                  <a:gd name="connsiteY3" fmla="*/ 0 h 396875"/>
                </a:gdLst>
                <a:ahLst/>
                <a:cxnLst>
                  <a:cxn ang="0">
                    <a:pos x="connsiteX0" y="connsiteY0"/>
                  </a:cxn>
                  <a:cxn ang="0">
                    <a:pos x="connsiteX1" y="connsiteY1"/>
                  </a:cxn>
                  <a:cxn ang="0">
                    <a:pos x="connsiteX2" y="connsiteY2"/>
                  </a:cxn>
                  <a:cxn ang="0">
                    <a:pos x="connsiteX3" y="connsiteY3"/>
                  </a:cxn>
                </a:cxnLst>
                <a:rect l="l" t="t" r="r" b="b"/>
                <a:pathLst>
                  <a:path w="1098550" h="396875">
                    <a:moveTo>
                      <a:pt x="0" y="396875"/>
                    </a:moveTo>
                    <a:lnTo>
                      <a:pt x="492125" y="228600"/>
                    </a:lnTo>
                    <a:lnTo>
                      <a:pt x="876300" y="88900"/>
                    </a:lnTo>
                    <a:lnTo>
                      <a:pt x="1098550" y="0"/>
                    </a:lnTo>
                  </a:path>
                </a:pathLst>
              </a:custGeom>
              <a:noFill/>
              <a:ln w="127000" cmpd="sng">
                <a:solidFill>
                  <a:srgbClr val="FF0000"/>
                </a:solidFill>
                <a:prstDash val="soli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1142317">
                <a:off x="2543908" y="3081423"/>
                <a:ext cx="2307101" cy="307777"/>
              </a:xfrm>
              <a:prstGeom prst="rect">
                <a:avLst/>
              </a:prstGeom>
              <a:noFill/>
              <a:ln>
                <a:noFill/>
              </a:ln>
            </p:spPr>
            <p:txBody>
              <a:bodyPr wrap="square" rtlCol="0">
                <a:spAutoFit/>
              </a:bodyPr>
              <a:lstStyle/>
              <a:p>
                <a:pPr algn="ctr"/>
                <a:r>
                  <a:rPr lang="en-US" sz="1400" b="1" i="1" dirty="0">
                    <a:solidFill>
                      <a:srgbClr val="FFFF00"/>
                    </a:solidFill>
                    <a:effectLst>
                      <a:outerShdw blurRad="50800" dist="38100" dir="2700000" algn="tl" rotWithShape="0">
                        <a:prstClr val="black">
                          <a:alpha val="40000"/>
                        </a:prstClr>
                      </a:outerShdw>
                    </a:effectLst>
                    <a:latin typeface="+mj-lt"/>
                  </a:rPr>
                  <a:t>Parkway</a:t>
                </a:r>
              </a:p>
            </p:txBody>
          </p:sp>
        </p:grpSp>
        <p:sp>
          <p:nvSpPr>
            <p:cNvPr id="16" name="TextBox 15"/>
            <p:cNvSpPr txBox="1"/>
            <p:nvPr/>
          </p:nvSpPr>
          <p:spPr>
            <a:xfrm rot="20401895">
              <a:off x="5678686" y="3431377"/>
              <a:ext cx="2307101" cy="338554"/>
            </a:xfrm>
            <a:prstGeom prst="rect">
              <a:avLst/>
            </a:prstGeom>
            <a:noFill/>
            <a:ln>
              <a:noFill/>
            </a:ln>
            <a:effectLst>
              <a:outerShdw blurRad="50800" dist="50800" dir="5400000" algn="ctr" rotWithShape="0">
                <a:schemeClr val="tx1"/>
              </a:outerShdw>
            </a:effectLst>
          </p:spPr>
          <p:txBody>
            <a:bodyPr wrap="square" rtlCol="0">
              <a:spAutoFit/>
            </a:bodyPr>
            <a:lstStyle/>
            <a:p>
              <a:pPr algn="ctr"/>
              <a:r>
                <a:rPr lang="en-US" sz="1600" b="1" i="1" dirty="0">
                  <a:solidFill>
                    <a:srgbClr val="FFFF00"/>
                  </a:solidFill>
                  <a:latin typeface="+mj-lt"/>
                </a:rPr>
                <a:t>Overpass</a:t>
              </a:r>
            </a:p>
          </p:txBody>
        </p:sp>
      </p:grpSp>
      <p:sp>
        <p:nvSpPr>
          <p:cNvPr id="20" name="TextBox 19"/>
          <p:cNvSpPr txBox="1"/>
          <p:nvPr/>
        </p:nvSpPr>
        <p:spPr>
          <a:xfrm>
            <a:off x="981612" y="2350184"/>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sp>
        <p:nvSpPr>
          <p:cNvPr id="22" name="TextBox 21"/>
          <p:cNvSpPr txBox="1"/>
          <p:nvPr/>
        </p:nvSpPr>
        <p:spPr>
          <a:xfrm rot="4215705">
            <a:off x="8172688" y="3070954"/>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2000" b="1" i="1">
                <a:solidFill>
                  <a:srgbClr val="FFFF00"/>
                </a:solidFill>
                <a:effectLst>
                  <a:outerShdw blurRad="50800" dist="38100" dir="2700000" sx="88000" sy="88000" algn="tl" rotWithShape="0">
                    <a:prstClr val="black">
                      <a:alpha val="54000"/>
                    </a:prstClr>
                  </a:outerShdw>
                </a:effectLst>
                <a:latin typeface="+mj-lt"/>
              </a:defRPr>
            </a:lvl1pPr>
          </a:lstStyle>
          <a:p>
            <a:r>
              <a:rPr lang="en-US" dirty="0"/>
              <a:t>Findlay Dr. </a:t>
            </a:r>
          </a:p>
        </p:txBody>
      </p:sp>
      <p:sp>
        <p:nvSpPr>
          <p:cNvPr id="27" name="TextBox 26"/>
          <p:cNvSpPr txBox="1"/>
          <p:nvPr/>
        </p:nvSpPr>
        <p:spPr>
          <a:xfrm>
            <a:off x="1395004" y="30950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sp>
        <p:nvSpPr>
          <p:cNvPr id="29" name="Content Placeholder 4"/>
          <p:cNvSpPr>
            <a:spLocks noGrp="1"/>
          </p:cNvSpPr>
          <p:nvPr>
            <p:ph idx="1"/>
          </p:nvPr>
        </p:nvSpPr>
        <p:spPr>
          <a:xfrm>
            <a:off x="457200" y="4153694"/>
            <a:ext cx="8305800" cy="2542527"/>
          </a:xfrm>
          <a:noFill/>
        </p:spPr>
        <p:txBody>
          <a:bodyPr>
            <a:normAutofit lnSpcReduction="10000"/>
          </a:bodyPr>
          <a:lstStyle/>
          <a:p>
            <a:r>
              <a:rPr lang="en-US" dirty="0"/>
              <a:t>~Two-Mile Corridor: Main St. to Findlay Dr.</a:t>
            </a:r>
          </a:p>
          <a:p>
            <a:pPr lvl="1"/>
            <a:r>
              <a:rPr lang="en-US" dirty="0"/>
              <a:t>Whirlpool Street: Cedar St. to Findlay Dr.</a:t>
            </a:r>
          </a:p>
          <a:p>
            <a:pPr lvl="1"/>
            <a:r>
              <a:rPr lang="en-US" dirty="0"/>
              <a:t>Third Street: Main St. to Cedar St</a:t>
            </a:r>
          </a:p>
          <a:p>
            <a:pPr lvl="1"/>
            <a:r>
              <a:rPr lang="en-US" dirty="0"/>
              <a:t>Other Streets/Facilities &amp; Betterments</a:t>
            </a:r>
          </a:p>
          <a:p>
            <a:pPr lvl="2"/>
            <a:r>
              <a:rPr lang="en-US" dirty="0"/>
              <a:t>2</a:t>
            </a:r>
            <a:r>
              <a:rPr lang="en-US" baseline="30000" dirty="0"/>
              <a:t>nd</a:t>
            </a:r>
            <a:r>
              <a:rPr lang="en-US" dirty="0"/>
              <a:t> St, Walnut St, Discovery Way, Trolley Way, Spring St</a:t>
            </a:r>
          </a:p>
          <a:p>
            <a:pPr lvl="2"/>
            <a:r>
              <a:rPr lang="en-US" dirty="0"/>
              <a:t>State Park/City Parking Lots, Whirlpool Bridge area </a:t>
            </a:r>
          </a:p>
        </p:txBody>
      </p:sp>
      <p:grpSp>
        <p:nvGrpSpPr>
          <p:cNvPr id="30" name="Group 29"/>
          <p:cNvGrpSpPr/>
          <p:nvPr/>
        </p:nvGrpSpPr>
        <p:grpSpPr>
          <a:xfrm>
            <a:off x="2974541" y="1510016"/>
            <a:ext cx="2921000" cy="338554"/>
            <a:chOff x="2974541" y="1510016"/>
            <a:chExt cx="2921000" cy="338554"/>
          </a:xfrm>
        </p:grpSpPr>
        <p:sp>
          <p:nvSpPr>
            <p:cNvPr id="31" name="TextBox 30"/>
            <p:cNvSpPr txBox="1"/>
            <p:nvPr/>
          </p:nvSpPr>
          <p:spPr>
            <a:xfrm>
              <a:off x="2974541" y="1510016"/>
              <a:ext cx="2921000" cy="338554"/>
            </a:xfrm>
            <a:prstGeom prst="rect">
              <a:avLst/>
            </a:prstGeom>
            <a:noFill/>
            <a:ln>
              <a:noFill/>
            </a:ln>
          </p:spPr>
          <p:txBody>
            <a:bodyPr wrap="square" rtlCol="0">
              <a:spAutoFit/>
            </a:bodyPr>
            <a:lstStyle/>
            <a:p>
              <a:pPr algn="ctr"/>
              <a:r>
                <a:rPr lang="en-US" sz="1600" b="1" dirty="0"/>
                <a:t>North</a:t>
              </a:r>
            </a:p>
          </p:txBody>
        </p:sp>
        <p:sp>
          <p:nvSpPr>
            <p:cNvPr id="32" name="Right Arrow 31"/>
            <p:cNvSpPr/>
            <p:nvPr/>
          </p:nvSpPr>
          <p:spPr>
            <a:xfrm>
              <a:off x="4811149" y="1510016"/>
              <a:ext cx="390959" cy="338554"/>
            </a:xfrm>
            <a:prstGeom prst="rightArrow">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874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48570"/>
            <a:ext cx="9194598" cy="2157717"/>
          </a:xfrm>
          <a:prstGeom prst="rect">
            <a:avLst/>
          </a:prstGeom>
        </p:spPr>
      </p:pic>
      <p:sp>
        <p:nvSpPr>
          <p:cNvPr id="5" name="Title 1"/>
          <p:cNvSpPr>
            <a:spLocks noGrp="1"/>
          </p:cNvSpPr>
          <p:nvPr>
            <p:ph type="title"/>
          </p:nvPr>
        </p:nvSpPr>
        <p:spPr>
          <a:xfrm>
            <a:off x="457200" y="704088"/>
            <a:ext cx="8229600" cy="896112"/>
          </a:xfrm>
        </p:spPr>
        <p:txBody>
          <a:bodyPr>
            <a:normAutofit/>
          </a:bodyPr>
          <a:lstStyle/>
          <a:p>
            <a:r>
              <a:rPr lang="en-US" sz="4400" dirty="0"/>
              <a:t>Overview</a:t>
            </a:r>
          </a:p>
        </p:txBody>
      </p:sp>
      <p:sp>
        <p:nvSpPr>
          <p:cNvPr id="6" name="TextBox 5"/>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7" name="TextBox 6"/>
          <p:cNvSpPr txBox="1"/>
          <p:nvPr/>
        </p:nvSpPr>
        <p:spPr>
          <a:xfrm rot="2291281">
            <a:off x="-225187" y="3052523"/>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8" name="TextBox 7"/>
          <p:cNvSpPr txBox="1"/>
          <p:nvPr/>
        </p:nvSpPr>
        <p:spPr>
          <a:xfrm rot="4215705">
            <a:off x="8172688" y="3070954"/>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2000" b="1" i="1">
                <a:solidFill>
                  <a:srgbClr val="FFFF00"/>
                </a:solidFill>
                <a:effectLst>
                  <a:outerShdw blurRad="50800" dist="38100" dir="2700000" sx="88000" sy="88000" algn="tl" rotWithShape="0">
                    <a:prstClr val="black">
                      <a:alpha val="54000"/>
                    </a:prstClr>
                  </a:outerShdw>
                </a:effectLst>
                <a:latin typeface="+mj-lt"/>
              </a:defRPr>
            </a:lvl1pPr>
          </a:lstStyle>
          <a:p>
            <a:r>
              <a:rPr lang="en-US" dirty="0"/>
              <a:t>Findlay Dr. </a:t>
            </a:r>
          </a:p>
        </p:txBody>
      </p:sp>
      <p:sp>
        <p:nvSpPr>
          <p:cNvPr id="14" name="TextBox 13"/>
          <p:cNvSpPr txBox="1"/>
          <p:nvPr/>
        </p:nvSpPr>
        <p:spPr>
          <a:xfrm rot="4160552">
            <a:off x="6043266" y="2798455"/>
            <a:ext cx="1012398"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Whirlpool Br</a:t>
            </a:r>
          </a:p>
        </p:txBody>
      </p:sp>
      <p:sp>
        <p:nvSpPr>
          <p:cNvPr id="15" name="TextBox 14"/>
          <p:cNvSpPr txBox="1"/>
          <p:nvPr/>
        </p:nvSpPr>
        <p:spPr>
          <a:xfrm rot="3691367">
            <a:off x="5789324" y="2911767"/>
            <a:ext cx="1103163"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Former RR Br</a:t>
            </a:r>
          </a:p>
        </p:txBody>
      </p:sp>
      <p:sp>
        <p:nvSpPr>
          <p:cNvPr id="20" name="TextBox 19"/>
          <p:cNvSpPr txBox="1"/>
          <p:nvPr/>
        </p:nvSpPr>
        <p:spPr>
          <a:xfrm>
            <a:off x="981612" y="2350184"/>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grpSp>
        <p:nvGrpSpPr>
          <p:cNvPr id="27" name="Group 26"/>
          <p:cNvGrpSpPr/>
          <p:nvPr/>
        </p:nvGrpSpPr>
        <p:grpSpPr>
          <a:xfrm>
            <a:off x="1085850" y="3289300"/>
            <a:ext cx="1393825" cy="443121"/>
            <a:chOff x="1085850" y="3289300"/>
            <a:chExt cx="1393825" cy="443121"/>
          </a:xfrm>
        </p:grpSpPr>
        <p:sp>
          <p:nvSpPr>
            <p:cNvPr id="2" name="Freeform 1"/>
            <p:cNvSpPr/>
            <p:nvPr/>
          </p:nvSpPr>
          <p:spPr>
            <a:xfrm>
              <a:off x="1085850" y="3289300"/>
              <a:ext cx="1393825" cy="273050"/>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Lst>
              <a:ahLst/>
              <a:cxnLst>
                <a:cxn ang="0">
                  <a:pos x="connsiteX0" y="connsiteY0"/>
                </a:cxn>
                <a:cxn ang="0">
                  <a:pos x="connsiteX1" y="connsiteY1"/>
                </a:cxn>
              </a:cxnLst>
              <a:rect l="l" t="t" r="r" b="b"/>
              <a:pathLst>
                <a:path w="1393825" h="273050">
                  <a:moveTo>
                    <a:pt x="0" y="273050"/>
                  </a:moveTo>
                  <a:lnTo>
                    <a:pt x="1393825"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20967000">
              <a:off x="1423153" y="3393867"/>
              <a:ext cx="1039725"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latin typeface="+mj-lt"/>
                </a:rPr>
                <a:t>Third St.</a:t>
              </a:r>
            </a:p>
          </p:txBody>
        </p:sp>
      </p:grpSp>
      <p:grpSp>
        <p:nvGrpSpPr>
          <p:cNvPr id="29" name="Group 28"/>
          <p:cNvGrpSpPr/>
          <p:nvPr/>
        </p:nvGrpSpPr>
        <p:grpSpPr>
          <a:xfrm>
            <a:off x="2562225" y="2571750"/>
            <a:ext cx="6115050" cy="1362075"/>
            <a:chOff x="2562225" y="2571750"/>
            <a:chExt cx="6115050" cy="1362075"/>
          </a:xfrm>
        </p:grpSpPr>
        <p:sp>
          <p:nvSpPr>
            <p:cNvPr id="3" name="Freeform 2"/>
            <p:cNvSpPr/>
            <p:nvPr/>
          </p:nvSpPr>
          <p:spPr>
            <a:xfrm>
              <a:off x="2562225" y="2571750"/>
              <a:ext cx="6115050" cy="1362075"/>
            </a:xfrm>
            <a:custGeom>
              <a:avLst/>
              <a:gdLst>
                <a:gd name="connsiteX0" fmla="*/ 0 w 6076950"/>
                <a:gd name="connsiteY0" fmla="*/ 676275 h 1362075"/>
                <a:gd name="connsiteX1" fmla="*/ 1047750 w 6076950"/>
                <a:gd name="connsiteY1" fmla="*/ 904875 h 1362075"/>
                <a:gd name="connsiteX2" fmla="*/ 1828800 w 6076950"/>
                <a:gd name="connsiteY2" fmla="*/ 1209675 h 1362075"/>
                <a:gd name="connsiteX3" fmla="*/ 2314575 w 6076950"/>
                <a:gd name="connsiteY3" fmla="*/ 1343025 h 1362075"/>
                <a:gd name="connsiteX4" fmla="*/ 2762250 w 6076950"/>
                <a:gd name="connsiteY4" fmla="*/ 1362075 h 1362075"/>
                <a:gd name="connsiteX5" fmla="*/ 3590925 w 6076950"/>
                <a:gd name="connsiteY5" fmla="*/ 1171575 h 1362075"/>
                <a:gd name="connsiteX6" fmla="*/ 4486275 w 6076950"/>
                <a:gd name="connsiteY6" fmla="*/ 866775 h 1362075"/>
                <a:gd name="connsiteX7" fmla="*/ 5162550 w 6076950"/>
                <a:gd name="connsiteY7" fmla="*/ 600075 h 1362075"/>
                <a:gd name="connsiteX8" fmla="*/ 5800725 w 6076950"/>
                <a:gd name="connsiteY8" fmla="*/ 295275 h 1362075"/>
                <a:gd name="connsiteX9" fmla="*/ 6076950 w 6076950"/>
                <a:gd name="connsiteY9" fmla="*/ 0 h 1362075"/>
                <a:gd name="connsiteX0" fmla="*/ 0 w 6115050"/>
                <a:gd name="connsiteY0" fmla="*/ 688975 h 1362075"/>
                <a:gd name="connsiteX1" fmla="*/ 1085850 w 6115050"/>
                <a:gd name="connsiteY1" fmla="*/ 904875 h 1362075"/>
                <a:gd name="connsiteX2" fmla="*/ 1866900 w 6115050"/>
                <a:gd name="connsiteY2" fmla="*/ 1209675 h 1362075"/>
                <a:gd name="connsiteX3" fmla="*/ 2352675 w 6115050"/>
                <a:gd name="connsiteY3" fmla="*/ 1343025 h 1362075"/>
                <a:gd name="connsiteX4" fmla="*/ 2800350 w 6115050"/>
                <a:gd name="connsiteY4" fmla="*/ 1362075 h 1362075"/>
                <a:gd name="connsiteX5" fmla="*/ 3629025 w 6115050"/>
                <a:gd name="connsiteY5" fmla="*/ 1171575 h 1362075"/>
                <a:gd name="connsiteX6" fmla="*/ 4524375 w 6115050"/>
                <a:gd name="connsiteY6" fmla="*/ 866775 h 1362075"/>
                <a:gd name="connsiteX7" fmla="*/ 5200650 w 6115050"/>
                <a:gd name="connsiteY7" fmla="*/ 600075 h 1362075"/>
                <a:gd name="connsiteX8" fmla="*/ 5838825 w 6115050"/>
                <a:gd name="connsiteY8" fmla="*/ 295275 h 1362075"/>
                <a:gd name="connsiteX9" fmla="*/ 6115050 w 6115050"/>
                <a:gd name="connsiteY9" fmla="*/ 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0" h="1362075">
                  <a:moveTo>
                    <a:pt x="0" y="688975"/>
                  </a:moveTo>
                  <a:lnTo>
                    <a:pt x="1085850" y="904875"/>
                  </a:lnTo>
                  <a:lnTo>
                    <a:pt x="1866900" y="1209675"/>
                  </a:lnTo>
                  <a:lnTo>
                    <a:pt x="2352675" y="1343025"/>
                  </a:lnTo>
                  <a:lnTo>
                    <a:pt x="2800350" y="1362075"/>
                  </a:lnTo>
                  <a:lnTo>
                    <a:pt x="3629025" y="1171575"/>
                  </a:lnTo>
                  <a:lnTo>
                    <a:pt x="4524375" y="866775"/>
                  </a:lnTo>
                  <a:lnTo>
                    <a:pt x="5200650" y="600075"/>
                  </a:lnTo>
                  <a:lnTo>
                    <a:pt x="5838825" y="295275"/>
                  </a:lnTo>
                  <a:lnTo>
                    <a:pt x="6115050"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601844" y="3526798"/>
              <a:ext cx="1369345" cy="338554"/>
            </a:xfrm>
            <a:prstGeom prst="rect">
              <a:avLst/>
            </a:prstGeom>
            <a:noFill/>
            <a:ln>
              <a:noFill/>
            </a:ln>
            <a:effectLst/>
          </p:spPr>
          <p:txBody>
            <a:bodyPr wrap="square" rtlCol="0">
              <a:spAutoFit/>
            </a:bodyPr>
            <a:lstStyle/>
            <a:p>
              <a:pPr algn="ctr"/>
              <a:r>
                <a:rPr lang="en-US" sz="1600" b="1" dirty="0">
                  <a:solidFill>
                    <a:srgbClr val="FFFF00"/>
                  </a:solidFill>
                  <a:latin typeface="+mj-lt"/>
                </a:rPr>
                <a:t>Whirlpool St.</a:t>
              </a:r>
            </a:p>
          </p:txBody>
        </p:sp>
      </p:grpSp>
      <p:grpSp>
        <p:nvGrpSpPr>
          <p:cNvPr id="28" name="Group 27"/>
          <p:cNvGrpSpPr/>
          <p:nvPr/>
        </p:nvGrpSpPr>
        <p:grpSpPr>
          <a:xfrm>
            <a:off x="2533650" y="3221983"/>
            <a:ext cx="364818" cy="895012"/>
            <a:chOff x="2533650" y="3221983"/>
            <a:chExt cx="364818" cy="895012"/>
          </a:xfrm>
        </p:grpSpPr>
        <p:sp>
          <p:nvSpPr>
            <p:cNvPr id="10" name="Freeform 9"/>
            <p:cNvSpPr/>
            <p:nvPr/>
          </p:nvSpPr>
          <p:spPr>
            <a:xfrm>
              <a:off x="2533650" y="3305175"/>
              <a:ext cx="114300" cy="666750"/>
            </a:xfrm>
            <a:custGeom>
              <a:avLst/>
              <a:gdLst>
                <a:gd name="connsiteX0" fmla="*/ 0 w 114300"/>
                <a:gd name="connsiteY0" fmla="*/ 0 h 666750"/>
                <a:gd name="connsiteX1" fmla="*/ 114300 w 114300"/>
                <a:gd name="connsiteY1" fmla="*/ 666750 h 666750"/>
              </a:gdLst>
              <a:ahLst/>
              <a:cxnLst>
                <a:cxn ang="0">
                  <a:pos x="connsiteX0" y="connsiteY0"/>
                </a:cxn>
                <a:cxn ang="0">
                  <a:pos x="connsiteX1" y="connsiteY1"/>
                </a:cxn>
              </a:cxnLst>
              <a:rect l="l" t="t" r="r" b="b"/>
              <a:pathLst>
                <a:path w="114300" h="666750">
                  <a:moveTo>
                    <a:pt x="0" y="0"/>
                  </a:moveTo>
                  <a:lnTo>
                    <a:pt x="114300" y="66675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4794172">
              <a:off x="2297074" y="3515600"/>
              <a:ext cx="895012" cy="30777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rgbClr val="FFFF00"/>
                  </a:solidFill>
                  <a:latin typeface="+mj-lt"/>
                </a:rPr>
                <a:t>Cedar St.</a:t>
              </a:r>
            </a:p>
          </p:txBody>
        </p:sp>
      </p:grpSp>
      <p:sp>
        <p:nvSpPr>
          <p:cNvPr id="30" name="TextBox 29"/>
          <p:cNvSpPr txBox="1"/>
          <p:nvPr/>
        </p:nvSpPr>
        <p:spPr>
          <a:xfrm>
            <a:off x="1395004" y="30950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sp>
        <p:nvSpPr>
          <p:cNvPr id="32" name="Content Placeholder 4"/>
          <p:cNvSpPr>
            <a:spLocks noGrp="1"/>
          </p:cNvSpPr>
          <p:nvPr>
            <p:ph idx="1"/>
          </p:nvPr>
        </p:nvSpPr>
        <p:spPr>
          <a:xfrm>
            <a:off x="457200" y="4153694"/>
            <a:ext cx="8305800" cy="2542527"/>
          </a:xfrm>
          <a:noFill/>
        </p:spPr>
        <p:txBody>
          <a:bodyPr>
            <a:normAutofit lnSpcReduction="10000"/>
          </a:bodyPr>
          <a:lstStyle/>
          <a:p>
            <a:r>
              <a:rPr lang="en-US" dirty="0"/>
              <a:t>~Two-Mile Corridor: Main St. to Findlay Dr.</a:t>
            </a:r>
          </a:p>
          <a:p>
            <a:pPr lvl="1"/>
            <a:r>
              <a:rPr lang="en-US" dirty="0"/>
              <a:t>Whirlpool Street: Cedar St. to Findlay Dr.</a:t>
            </a:r>
          </a:p>
          <a:p>
            <a:pPr lvl="1"/>
            <a:r>
              <a:rPr lang="en-US" dirty="0"/>
              <a:t>Third Street: Main St. to Cedar St</a:t>
            </a:r>
          </a:p>
          <a:p>
            <a:pPr lvl="1"/>
            <a:r>
              <a:rPr lang="en-US" dirty="0"/>
              <a:t>Other Streets/Facilities &amp; Betterments</a:t>
            </a:r>
          </a:p>
          <a:p>
            <a:pPr lvl="2"/>
            <a:r>
              <a:rPr lang="en-US" dirty="0"/>
              <a:t>2</a:t>
            </a:r>
            <a:r>
              <a:rPr lang="en-US" baseline="30000" dirty="0"/>
              <a:t>nd</a:t>
            </a:r>
            <a:r>
              <a:rPr lang="en-US" dirty="0"/>
              <a:t> St, Walnut St, Discovery Way, Trolley Way, Spring St</a:t>
            </a:r>
          </a:p>
          <a:p>
            <a:pPr lvl="2"/>
            <a:r>
              <a:rPr lang="en-US" dirty="0"/>
              <a:t>State Park/City Parking Lots, Whirlpool Bridge area </a:t>
            </a:r>
          </a:p>
        </p:txBody>
      </p:sp>
      <p:grpSp>
        <p:nvGrpSpPr>
          <p:cNvPr id="35" name="Group 34"/>
          <p:cNvGrpSpPr/>
          <p:nvPr/>
        </p:nvGrpSpPr>
        <p:grpSpPr>
          <a:xfrm>
            <a:off x="2974541" y="1510016"/>
            <a:ext cx="2921000" cy="338554"/>
            <a:chOff x="2974541" y="1510016"/>
            <a:chExt cx="2921000" cy="338554"/>
          </a:xfrm>
        </p:grpSpPr>
        <p:sp>
          <p:nvSpPr>
            <p:cNvPr id="33" name="TextBox 32"/>
            <p:cNvSpPr txBox="1"/>
            <p:nvPr/>
          </p:nvSpPr>
          <p:spPr>
            <a:xfrm>
              <a:off x="2974541" y="1510016"/>
              <a:ext cx="2921000" cy="338554"/>
            </a:xfrm>
            <a:prstGeom prst="rect">
              <a:avLst/>
            </a:prstGeom>
            <a:noFill/>
            <a:ln>
              <a:noFill/>
            </a:ln>
          </p:spPr>
          <p:txBody>
            <a:bodyPr wrap="square" rtlCol="0">
              <a:spAutoFit/>
            </a:bodyPr>
            <a:lstStyle/>
            <a:p>
              <a:pPr algn="ctr"/>
              <a:r>
                <a:rPr lang="en-US" sz="1600" b="1" dirty="0"/>
                <a:t>North</a:t>
              </a:r>
            </a:p>
          </p:txBody>
        </p:sp>
        <p:sp>
          <p:nvSpPr>
            <p:cNvPr id="34" name="Right Arrow 33"/>
            <p:cNvSpPr/>
            <p:nvPr/>
          </p:nvSpPr>
          <p:spPr>
            <a:xfrm>
              <a:off x="4811149" y="1510016"/>
              <a:ext cx="390959" cy="338554"/>
            </a:xfrm>
            <a:prstGeom prst="rightArrow">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934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69"/>
          <a:stretch/>
        </p:blipFill>
        <p:spPr>
          <a:xfrm>
            <a:off x="-50598" y="1858095"/>
            <a:ext cx="9194598" cy="2157717"/>
          </a:xfrm>
          <a:prstGeom prst="rect">
            <a:avLst/>
          </a:prstGeom>
        </p:spPr>
      </p:pic>
      <p:sp>
        <p:nvSpPr>
          <p:cNvPr id="29" name="TextBox 28"/>
          <p:cNvSpPr txBox="1"/>
          <p:nvPr/>
        </p:nvSpPr>
        <p:spPr>
          <a:xfrm>
            <a:off x="250465" y="2828362"/>
            <a:ext cx="1224414" cy="2205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000"/>
              </a:lnSpc>
            </a:pPr>
            <a:r>
              <a:rPr lang="en-US" sz="800" b="1" dirty="0">
                <a:solidFill>
                  <a:srgbClr val="FFFF00"/>
                </a:solidFill>
                <a:latin typeface="+mj-lt"/>
              </a:rPr>
              <a:t>Discovery Way</a:t>
            </a:r>
          </a:p>
        </p:txBody>
      </p:sp>
      <p:sp>
        <p:nvSpPr>
          <p:cNvPr id="32" name="TextBox 31"/>
          <p:cNvSpPr txBox="1"/>
          <p:nvPr/>
        </p:nvSpPr>
        <p:spPr>
          <a:xfrm rot="2696593">
            <a:off x="-89158" y="2423380"/>
            <a:ext cx="881917" cy="21544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800" b="1" dirty="0">
                <a:solidFill>
                  <a:srgbClr val="FFFF00"/>
                </a:solidFill>
                <a:latin typeface="+mj-lt"/>
              </a:rPr>
              <a:t>Trolley Access</a:t>
            </a:r>
          </a:p>
        </p:txBody>
      </p:sp>
      <p:sp>
        <p:nvSpPr>
          <p:cNvPr id="27" name="TextBox 26"/>
          <p:cNvSpPr txBox="1"/>
          <p:nvPr/>
        </p:nvSpPr>
        <p:spPr>
          <a:xfrm rot="20967000">
            <a:off x="770033" y="3096763"/>
            <a:ext cx="544659" cy="2291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000"/>
              </a:lnSpc>
            </a:pPr>
            <a:r>
              <a:rPr lang="en-US" sz="1000" b="1" dirty="0">
                <a:solidFill>
                  <a:srgbClr val="FFFF00"/>
                </a:solidFill>
                <a:latin typeface="+mj-lt"/>
              </a:rPr>
              <a:t>2nd</a:t>
            </a:r>
          </a:p>
        </p:txBody>
      </p:sp>
      <p:sp>
        <p:nvSpPr>
          <p:cNvPr id="2" name="Freeform 1"/>
          <p:cNvSpPr/>
          <p:nvPr/>
        </p:nvSpPr>
        <p:spPr>
          <a:xfrm>
            <a:off x="830672" y="3207734"/>
            <a:ext cx="619125" cy="117475"/>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 name="connsiteX0" fmla="*/ 0 w 641350"/>
              <a:gd name="connsiteY0" fmla="*/ 120650 h 120650"/>
              <a:gd name="connsiteX1" fmla="*/ 641350 w 641350"/>
              <a:gd name="connsiteY1" fmla="*/ 0 h 120650"/>
              <a:gd name="connsiteX0" fmla="*/ 0 w 574675"/>
              <a:gd name="connsiteY0" fmla="*/ 111125 h 111125"/>
              <a:gd name="connsiteX1" fmla="*/ 574675 w 574675"/>
              <a:gd name="connsiteY1" fmla="*/ 0 h 111125"/>
              <a:gd name="connsiteX0" fmla="*/ 0 w 619125"/>
              <a:gd name="connsiteY0" fmla="*/ 117475 h 117475"/>
              <a:gd name="connsiteX1" fmla="*/ 619125 w 619125"/>
              <a:gd name="connsiteY1" fmla="*/ 0 h 117475"/>
            </a:gdLst>
            <a:ahLst/>
            <a:cxnLst>
              <a:cxn ang="0">
                <a:pos x="connsiteX0" y="connsiteY0"/>
              </a:cxn>
              <a:cxn ang="0">
                <a:pos x="connsiteX1" y="connsiteY1"/>
              </a:cxn>
            </a:cxnLst>
            <a:rect l="l" t="t" r="r" b="b"/>
            <a:pathLst>
              <a:path w="619125" h="117475">
                <a:moveTo>
                  <a:pt x="0" y="117475"/>
                </a:moveTo>
                <a:lnTo>
                  <a:pt x="619125" y="0"/>
                </a:lnTo>
              </a:path>
            </a:pathLst>
          </a:custGeom>
          <a:noFill/>
          <a:ln w="28575"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2562225" y="2571750"/>
            <a:ext cx="6115050" cy="1362075"/>
          </a:xfrm>
          <a:custGeom>
            <a:avLst/>
            <a:gdLst>
              <a:gd name="connsiteX0" fmla="*/ 0 w 6076950"/>
              <a:gd name="connsiteY0" fmla="*/ 676275 h 1362075"/>
              <a:gd name="connsiteX1" fmla="*/ 1047750 w 6076950"/>
              <a:gd name="connsiteY1" fmla="*/ 904875 h 1362075"/>
              <a:gd name="connsiteX2" fmla="*/ 1828800 w 6076950"/>
              <a:gd name="connsiteY2" fmla="*/ 1209675 h 1362075"/>
              <a:gd name="connsiteX3" fmla="*/ 2314575 w 6076950"/>
              <a:gd name="connsiteY3" fmla="*/ 1343025 h 1362075"/>
              <a:gd name="connsiteX4" fmla="*/ 2762250 w 6076950"/>
              <a:gd name="connsiteY4" fmla="*/ 1362075 h 1362075"/>
              <a:gd name="connsiteX5" fmla="*/ 3590925 w 6076950"/>
              <a:gd name="connsiteY5" fmla="*/ 1171575 h 1362075"/>
              <a:gd name="connsiteX6" fmla="*/ 4486275 w 6076950"/>
              <a:gd name="connsiteY6" fmla="*/ 866775 h 1362075"/>
              <a:gd name="connsiteX7" fmla="*/ 5162550 w 6076950"/>
              <a:gd name="connsiteY7" fmla="*/ 600075 h 1362075"/>
              <a:gd name="connsiteX8" fmla="*/ 5800725 w 6076950"/>
              <a:gd name="connsiteY8" fmla="*/ 295275 h 1362075"/>
              <a:gd name="connsiteX9" fmla="*/ 6076950 w 6076950"/>
              <a:gd name="connsiteY9" fmla="*/ 0 h 1362075"/>
              <a:gd name="connsiteX0" fmla="*/ 0 w 6115050"/>
              <a:gd name="connsiteY0" fmla="*/ 688975 h 1362075"/>
              <a:gd name="connsiteX1" fmla="*/ 1085850 w 6115050"/>
              <a:gd name="connsiteY1" fmla="*/ 904875 h 1362075"/>
              <a:gd name="connsiteX2" fmla="*/ 1866900 w 6115050"/>
              <a:gd name="connsiteY2" fmla="*/ 1209675 h 1362075"/>
              <a:gd name="connsiteX3" fmla="*/ 2352675 w 6115050"/>
              <a:gd name="connsiteY3" fmla="*/ 1343025 h 1362075"/>
              <a:gd name="connsiteX4" fmla="*/ 2800350 w 6115050"/>
              <a:gd name="connsiteY4" fmla="*/ 1362075 h 1362075"/>
              <a:gd name="connsiteX5" fmla="*/ 3629025 w 6115050"/>
              <a:gd name="connsiteY5" fmla="*/ 1171575 h 1362075"/>
              <a:gd name="connsiteX6" fmla="*/ 4524375 w 6115050"/>
              <a:gd name="connsiteY6" fmla="*/ 866775 h 1362075"/>
              <a:gd name="connsiteX7" fmla="*/ 5200650 w 6115050"/>
              <a:gd name="connsiteY7" fmla="*/ 600075 h 1362075"/>
              <a:gd name="connsiteX8" fmla="*/ 5838825 w 6115050"/>
              <a:gd name="connsiteY8" fmla="*/ 295275 h 1362075"/>
              <a:gd name="connsiteX9" fmla="*/ 6115050 w 6115050"/>
              <a:gd name="connsiteY9" fmla="*/ 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0" h="1362075">
                <a:moveTo>
                  <a:pt x="0" y="688975"/>
                </a:moveTo>
                <a:lnTo>
                  <a:pt x="1085850" y="904875"/>
                </a:lnTo>
                <a:lnTo>
                  <a:pt x="1866900" y="1209675"/>
                </a:lnTo>
                <a:lnTo>
                  <a:pt x="2352675" y="1343025"/>
                </a:lnTo>
                <a:lnTo>
                  <a:pt x="2800350" y="1362075"/>
                </a:lnTo>
                <a:lnTo>
                  <a:pt x="3629025" y="1171575"/>
                </a:lnTo>
                <a:lnTo>
                  <a:pt x="4524375" y="866775"/>
                </a:lnTo>
                <a:lnTo>
                  <a:pt x="5200650" y="600075"/>
                </a:lnTo>
                <a:lnTo>
                  <a:pt x="5838825" y="295275"/>
                </a:lnTo>
                <a:lnTo>
                  <a:pt x="6115050"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457200" y="704088"/>
            <a:ext cx="8229600" cy="896112"/>
          </a:xfrm>
        </p:spPr>
        <p:txBody>
          <a:bodyPr>
            <a:normAutofit/>
          </a:bodyPr>
          <a:lstStyle/>
          <a:p>
            <a:r>
              <a:rPr lang="en-US" sz="4400" dirty="0"/>
              <a:t>Overview</a:t>
            </a:r>
          </a:p>
        </p:txBody>
      </p:sp>
      <p:sp>
        <p:nvSpPr>
          <p:cNvPr id="6" name="TextBox 5"/>
          <p:cNvSpPr txBox="1"/>
          <p:nvPr/>
        </p:nvSpPr>
        <p:spPr>
          <a:xfrm rot="1166946">
            <a:off x="2391508" y="2574389"/>
            <a:ext cx="2307101" cy="307777"/>
          </a:xfrm>
          <a:prstGeom prst="rect">
            <a:avLst/>
          </a:prstGeom>
          <a:noFill/>
          <a:ln>
            <a:noFill/>
          </a:ln>
        </p:spPr>
        <p:txBody>
          <a:bodyPr wrap="square" rtlCol="0">
            <a:spAutoFit/>
          </a:bodyPr>
          <a:lstStyle/>
          <a:p>
            <a:pPr algn="ctr"/>
            <a:r>
              <a:rPr lang="en-US" sz="1400" b="1" i="1" dirty="0">
                <a:solidFill>
                  <a:schemeClr val="accent3">
                    <a:lumMod val="60000"/>
                    <a:lumOff val="40000"/>
                  </a:schemeClr>
                </a:solidFill>
                <a:effectLst>
                  <a:outerShdw blurRad="50800" dist="38100" dir="2700000" algn="tl" rotWithShape="0">
                    <a:prstClr val="black">
                      <a:alpha val="40000"/>
                    </a:prstClr>
                  </a:outerShdw>
                </a:effectLst>
                <a:latin typeface="+mj-lt"/>
              </a:rPr>
              <a:t>Lower Niagara River</a:t>
            </a:r>
          </a:p>
        </p:txBody>
      </p:sp>
      <p:sp>
        <p:nvSpPr>
          <p:cNvPr id="7" name="TextBox 6"/>
          <p:cNvSpPr txBox="1"/>
          <p:nvPr/>
        </p:nvSpPr>
        <p:spPr>
          <a:xfrm rot="2291281">
            <a:off x="-225187" y="3052523"/>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8" name="TextBox 7"/>
          <p:cNvSpPr txBox="1"/>
          <p:nvPr/>
        </p:nvSpPr>
        <p:spPr>
          <a:xfrm rot="4215705">
            <a:off x="8172688" y="3070954"/>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2000" b="1" i="1">
                <a:solidFill>
                  <a:srgbClr val="FFFF00"/>
                </a:solidFill>
                <a:effectLst>
                  <a:outerShdw blurRad="50800" dist="38100" dir="2700000" sx="88000" sy="88000" algn="tl" rotWithShape="0">
                    <a:prstClr val="black">
                      <a:alpha val="54000"/>
                    </a:prstClr>
                  </a:outerShdw>
                </a:effectLst>
                <a:latin typeface="+mj-lt"/>
              </a:defRPr>
            </a:lvl1pPr>
          </a:lstStyle>
          <a:p>
            <a:r>
              <a:rPr lang="en-US" dirty="0"/>
              <a:t>Findlay Dr. </a:t>
            </a:r>
          </a:p>
        </p:txBody>
      </p:sp>
      <p:sp>
        <p:nvSpPr>
          <p:cNvPr id="14" name="TextBox 13"/>
          <p:cNvSpPr txBox="1"/>
          <p:nvPr/>
        </p:nvSpPr>
        <p:spPr>
          <a:xfrm rot="4160552">
            <a:off x="6043266" y="2798455"/>
            <a:ext cx="1012398"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Whirlpool Br</a:t>
            </a:r>
          </a:p>
        </p:txBody>
      </p:sp>
      <p:sp>
        <p:nvSpPr>
          <p:cNvPr id="15" name="TextBox 14"/>
          <p:cNvSpPr txBox="1"/>
          <p:nvPr/>
        </p:nvSpPr>
        <p:spPr>
          <a:xfrm rot="3691367">
            <a:off x="5789324" y="2911767"/>
            <a:ext cx="1103163" cy="276999"/>
          </a:xfrm>
          <a:prstGeom prst="rect">
            <a:avLst/>
          </a:prstGeom>
          <a:noFill/>
          <a:ln>
            <a:noFill/>
          </a:ln>
        </p:spPr>
        <p:txBody>
          <a:bodyPr wrap="square" rtlCol="0">
            <a:spAutoFit/>
          </a:bodyPr>
          <a:lstStyle/>
          <a:p>
            <a:r>
              <a:rPr lang="en-US" sz="1200" b="1" i="1" dirty="0">
                <a:solidFill>
                  <a:schemeClr val="bg1"/>
                </a:solidFill>
                <a:effectLst>
                  <a:outerShdw blurRad="50800" dist="38100" dir="2700000" algn="tl" rotWithShape="0">
                    <a:prstClr val="black">
                      <a:alpha val="40000"/>
                    </a:prstClr>
                  </a:outerShdw>
                </a:effectLst>
                <a:latin typeface="+mj-lt"/>
              </a:rPr>
              <a:t>Former RR Br</a:t>
            </a:r>
          </a:p>
        </p:txBody>
      </p:sp>
      <p:sp>
        <p:nvSpPr>
          <p:cNvPr id="19" name="TextBox 18"/>
          <p:cNvSpPr txBox="1"/>
          <p:nvPr/>
        </p:nvSpPr>
        <p:spPr>
          <a:xfrm>
            <a:off x="1395004" y="30950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sp>
        <p:nvSpPr>
          <p:cNvPr id="20" name="TextBox 19"/>
          <p:cNvSpPr txBox="1"/>
          <p:nvPr/>
        </p:nvSpPr>
        <p:spPr>
          <a:xfrm>
            <a:off x="981612" y="2350184"/>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sp>
        <p:nvSpPr>
          <p:cNvPr id="24" name="TextBox 23"/>
          <p:cNvSpPr txBox="1"/>
          <p:nvPr/>
        </p:nvSpPr>
        <p:spPr>
          <a:xfrm>
            <a:off x="4601844" y="3526798"/>
            <a:ext cx="1369345" cy="338554"/>
          </a:xfrm>
          <a:prstGeom prst="rect">
            <a:avLst/>
          </a:prstGeom>
          <a:noFill/>
          <a:ln>
            <a:noFill/>
          </a:ln>
          <a:effectLst/>
        </p:spPr>
        <p:txBody>
          <a:bodyPr wrap="square" rtlCol="0">
            <a:spAutoFit/>
          </a:bodyPr>
          <a:lstStyle/>
          <a:p>
            <a:pPr algn="ctr"/>
            <a:r>
              <a:rPr lang="en-US" sz="1600" b="1" dirty="0">
                <a:solidFill>
                  <a:srgbClr val="FFFF00"/>
                </a:solidFill>
                <a:latin typeface="+mj-lt"/>
              </a:rPr>
              <a:t>Whirlpool St.</a:t>
            </a:r>
          </a:p>
        </p:txBody>
      </p:sp>
      <p:sp>
        <p:nvSpPr>
          <p:cNvPr id="10" name="Freeform 9"/>
          <p:cNvSpPr/>
          <p:nvPr/>
        </p:nvSpPr>
        <p:spPr>
          <a:xfrm>
            <a:off x="2533650" y="3305175"/>
            <a:ext cx="114300" cy="666750"/>
          </a:xfrm>
          <a:custGeom>
            <a:avLst/>
            <a:gdLst>
              <a:gd name="connsiteX0" fmla="*/ 0 w 114300"/>
              <a:gd name="connsiteY0" fmla="*/ 0 h 666750"/>
              <a:gd name="connsiteX1" fmla="*/ 114300 w 114300"/>
              <a:gd name="connsiteY1" fmla="*/ 666750 h 666750"/>
            </a:gdLst>
            <a:ahLst/>
            <a:cxnLst>
              <a:cxn ang="0">
                <a:pos x="connsiteX0" y="connsiteY0"/>
              </a:cxn>
              <a:cxn ang="0">
                <a:pos x="connsiteX1" y="connsiteY1"/>
              </a:cxn>
            </a:cxnLst>
            <a:rect l="l" t="t" r="r" b="b"/>
            <a:pathLst>
              <a:path w="114300" h="666750">
                <a:moveTo>
                  <a:pt x="0" y="0"/>
                </a:moveTo>
                <a:lnTo>
                  <a:pt x="114300" y="666750"/>
                </a:lnTo>
              </a:path>
            </a:pathLst>
          </a:custGeom>
          <a:noFill/>
          <a:ln w="381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4794172">
            <a:off x="2049943" y="3532660"/>
            <a:ext cx="1369345" cy="30777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rgbClr val="FFFF00"/>
                </a:solidFill>
                <a:latin typeface="+mj-lt"/>
              </a:rPr>
              <a:t>Cedar St.</a:t>
            </a:r>
          </a:p>
        </p:txBody>
      </p:sp>
      <p:sp>
        <p:nvSpPr>
          <p:cNvPr id="18" name="Freeform 17"/>
          <p:cNvSpPr/>
          <p:nvPr/>
        </p:nvSpPr>
        <p:spPr>
          <a:xfrm>
            <a:off x="1424398" y="3042634"/>
            <a:ext cx="120650" cy="425450"/>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 name="connsiteX0" fmla="*/ 0 w 641350"/>
              <a:gd name="connsiteY0" fmla="*/ 120650 h 120650"/>
              <a:gd name="connsiteX1" fmla="*/ 641350 w 641350"/>
              <a:gd name="connsiteY1" fmla="*/ 0 h 120650"/>
              <a:gd name="connsiteX0" fmla="*/ 0 w 574675"/>
              <a:gd name="connsiteY0" fmla="*/ 111125 h 111125"/>
              <a:gd name="connsiteX1" fmla="*/ 574675 w 574675"/>
              <a:gd name="connsiteY1" fmla="*/ 0 h 111125"/>
              <a:gd name="connsiteX0" fmla="*/ 0 w 431800"/>
              <a:gd name="connsiteY0" fmla="*/ 434975 h 434975"/>
              <a:gd name="connsiteX1" fmla="*/ 431800 w 431800"/>
              <a:gd name="connsiteY1" fmla="*/ 0 h 434975"/>
              <a:gd name="connsiteX0" fmla="*/ 120650 w 120650"/>
              <a:gd name="connsiteY0" fmla="*/ 425450 h 425450"/>
              <a:gd name="connsiteX1" fmla="*/ 0 w 120650"/>
              <a:gd name="connsiteY1" fmla="*/ 0 h 425450"/>
              <a:gd name="connsiteX0" fmla="*/ 92075 w 92075"/>
              <a:gd name="connsiteY0" fmla="*/ 425450 h 425450"/>
              <a:gd name="connsiteX1" fmla="*/ 0 w 92075"/>
              <a:gd name="connsiteY1" fmla="*/ 0 h 425450"/>
              <a:gd name="connsiteX0" fmla="*/ 120650 w 120650"/>
              <a:gd name="connsiteY0" fmla="*/ 425450 h 425450"/>
              <a:gd name="connsiteX1" fmla="*/ 0 w 120650"/>
              <a:gd name="connsiteY1" fmla="*/ 0 h 425450"/>
            </a:gdLst>
            <a:ahLst/>
            <a:cxnLst>
              <a:cxn ang="0">
                <a:pos x="connsiteX0" y="connsiteY0"/>
              </a:cxn>
              <a:cxn ang="0">
                <a:pos x="connsiteX1" y="connsiteY1"/>
              </a:cxn>
            </a:cxnLst>
            <a:rect l="l" t="t" r="r" b="b"/>
            <a:pathLst>
              <a:path w="120650" h="425450">
                <a:moveTo>
                  <a:pt x="120650" y="425450"/>
                </a:moveTo>
                <a:lnTo>
                  <a:pt x="0" y="0"/>
                </a:lnTo>
              </a:path>
            </a:pathLst>
          </a:custGeom>
          <a:noFill/>
          <a:ln w="381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085850" y="3289300"/>
            <a:ext cx="1393825" cy="273050"/>
          </a:xfrm>
          <a:custGeom>
            <a:avLst/>
            <a:gdLst>
              <a:gd name="connsiteX0" fmla="*/ 0 w 1409700"/>
              <a:gd name="connsiteY0" fmla="*/ 285750 h 285750"/>
              <a:gd name="connsiteX1" fmla="*/ 1409700 w 1409700"/>
              <a:gd name="connsiteY1" fmla="*/ 0 h 285750"/>
              <a:gd name="connsiteX0" fmla="*/ 0 w 1552575"/>
              <a:gd name="connsiteY0" fmla="*/ 304800 h 304800"/>
              <a:gd name="connsiteX1" fmla="*/ 1552575 w 1552575"/>
              <a:gd name="connsiteY1" fmla="*/ 0 h 304800"/>
              <a:gd name="connsiteX0" fmla="*/ 0 w 1425575"/>
              <a:gd name="connsiteY0" fmla="*/ 279400 h 279400"/>
              <a:gd name="connsiteX1" fmla="*/ 1425575 w 1425575"/>
              <a:gd name="connsiteY1" fmla="*/ 0 h 279400"/>
              <a:gd name="connsiteX0" fmla="*/ 0 w 1393825"/>
              <a:gd name="connsiteY0" fmla="*/ 273050 h 273050"/>
              <a:gd name="connsiteX1" fmla="*/ 1393825 w 1393825"/>
              <a:gd name="connsiteY1" fmla="*/ 0 h 273050"/>
            </a:gdLst>
            <a:ahLst/>
            <a:cxnLst>
              <a:cxn ang="0">
                <a:pos x="connsiteX0" y="connsiteY0"/>
              </a:cxn>
              <a:cxn ang="0">
                <a:pos x="connsiteX1" y="connsiteY1"/>
              </a:cxn>
            </a:cxnLst>
            <a:rect l="l" t="t" r="r" b="b"/>
            <a:pathLst>
              <a:path w="1393825" h="273050">
                <a:moveTo>
                  <a:pt x="0" y="273050"/>
                </a:moveTo>
                <a:lnTo>
                  <a:pt x="1393825" y="0"/>
                </a:lnTo>
              </a:path>
            </a:pathLst>
          </a:custGeom>
          <a:noFill/>
          <a:ln w="6350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rot="20967000">
            <a:off x="1423153" y="3393867"/>
            <a:ext cx="1039725"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latin typeface="+mj-lt"/>
              </a:rPr>
              <a:t>Third St.</a:t>
            </a:r>
          </a:p>
        </p:txBody>
      </p:sp>
      <p:sp>
        <p:nvSpPr>
          <p:cNvPr id="28" name="TextBox 27"/>
          <p:cNvSpPr txBox="1"/>
          <p:nvPr/>
        </p:nvSpPr>
        <p:spPr>
          <a:xfrm rot="4474114">
            <a:off x="1175437" y="3015826"/>
            <a:ext cx="713820" cy="2205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000"/>
              </a:lnSpc>
            </a:pPr>
            <a:r>
              <a:rPr lang="en-US" sz="1000" b="1" dirty="0">
                <a:solidFill>
                  <a:srgbClr val="FFFF00"/>
                </a:solidFill>
                <a:latin typeface="+mj-lt"/>
              </a:rPr>
              <a:t>Walnut</a:t>
            </a:r>
          </a:p>
        </p:txBody>
      </p:sp>
      <p:sp>
        <p:nvSpPr>
          <p:cNvPr id="9" name="Freeform 8"/>
          <p:cNvSpPr/>
          <p:nvPr/>
        </p:nvSpPr>
        <p:spPr>
          <a:xfrm>
            <a:off x="441325" y="3006725"/>
            <a:ext cx="936625" cy="53975"/>
          </a:xfrm>
          <a:custGeom>
            <a:avLst/>
            <a:gdLst>
              <a:gd name="connsiteX0" fmla="*/ 0 w 936625"/>
              <a:gd name="connsiteY0" fmla="*/ 53975 h 53975"/>
              <a:gd name="connsiteX1" fmla="*/ 393700 w 936625"/>
              <a:gd name="connsiteY1" fmla="*/ 0 h 53975"/>
              <a:gd name="connsiteX2" fmla="*/ 612775 w 936625"/>
              <a:gd name="connsiteY2" fmla="*/ 38100 h 53975"/>
              <a:gd name="connsiteX3" fmla="*/ 876300 w 936625"/>
              <a:gd name="connsiteY3" fmla="*/ 53975 h 53975"/>
              <a:gd name="connsiteX4" fmla="*/ 936625 w 936625"/>
              <a:gd name="connsiteY4" fmla="*/ 41275 h 5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625" h="53975">
                <a:moveTo>
                  <a:pt x="0" y="53975"/>
                </a:moveTo>
                <a:lnTo>
                  <a:pt x="393700" y="0"/>
                </a:lnTo>
                <a:lnTo>
                  <a:pt x="612775" y="38100"/>
                </a:lnTo>
                <a:lnTo>
                  <a:pt x="876300" y="53975"/>
                </a:lnTo>
                <a:lnTo>
                  <a:pt x="936625" y="41275"/>
                </a:lnTo>
              </a:path>
            </a:pathLst>
          </a:custGeom>
          <a:noFill/>
          <a:ln w="1905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9524" y="2270126"/>
            <a:ext cx="936625" cy="587375"/>
          </a:xfrm>
          <a:custGeom>
            <a:avLst/>
            <a:gdLst>
              <a:gd name="connsiteX0" fmla="*/ 0 w 974725"/>
              <a:gd name="connsiteY0" fmla="*/ 0 h 654050"/>
              <a:gd name="connsiteX1" fmla="*/ 174625 w 974725"/>
              <a:gd name="connsiteY1" fmla="*/ 279400 h 654050"/>
              <a:gd name="connsiteX2" fmla="*/ 425450 w 974725"/>
              <a:gd name="connsiteY2" fmla="*/ 482600 h 654050"/>
              <a:gd name="connsiteX3" fmla="*/ 838200 w 974725"/>
              <a:gd name="connsiteY3" fmla="*/ 641350 h 654050"/>
              <a:gd name="connsiteX4" fmla="*/ 974725 w 974725"/>
              <a:gd name="connsiteY4" fmla="*/ 654050 h 654050"/>
              <a:gd name="connsiteX0" fmla="*/ 0 w 838200"/>
              <a:gd name="connsiteY0" fmla="*/ 0 h 641350"/>
              <a:gd name="connsiteX1" fmla="*/ 174625 w 838200"/>
              <a:gd name="connsiteY1" fmla="*/ 279400 h 641350"/>
              <a:gd name="connsiteX2" fmla="*/ 425450 w 838200"/>
              <a:gd name="connsiteY2" fmla="*/ 482600 h 641350"/>
              <a:gd name="connsiteX3" fmla="*/ 838200 w 838200"/>
              <a:gd name="connsiteY3" fmla="*/ 641350 h 641350"/>
              <a:gd name="connsiteX0" fmla="*/ 0 w 425450"/>
              <a:gd name="connsiteY0" fmla="*/ 0 h 482600"/>
              <a:gd name="connsiteX1" fmla="*/ 174625 w 425450"/>
              <a:gd name="connsiteY1" fmla="*/ 279400 h 482600"/>
              <a:gd name="connsiteX2" fmla="*/ 425450 w 425450"/>
              <a:gd name="connsiteY2" fmla="*/ 482600 h 482600"/>
              <a:gd name="connsiteX0" fmla="*/ 0 w 447012"/>
              <a:gd name="connsiteY0" fmla="*/ 0 h 498595"/>
              <a:gd name="connsiteX1" fmla="*/ 174625 w 447012"/>
              <a:gd name="connsiteY1" fmla="*/ 279400 h 498595"/>
              <a:gd name="connsiteX2" fmla="*/ 425450 w 447012"/>
              <a:gd name="connsiteY2" fmla="*/ 482600 h 498595"/>
              <a:gd name="connsiteX3" fmla="*/ 434975 w 447012"/>
              <a:gd name="connsiteY3" fmla="*/ 485775 h 498595"/>
              <a:gd name="connsiteX0" fmla="*/ 0 w 695325"/>
              <a:gd name="connsiteY0" fmla="*/ 0 h 568325"/>
              <a:gd name="connsiteX1" fmla="*/ 174625 w 695325"/>
              <a:gd name="connsiteY1" fmla="*/ 279400 h 568325"/>
              <a:gd name="connsiteX2" fmla="*/ 425450 w 695325"/>
              <a:gd name="connsiteY2" fmla="*/ 482600 h 568325"/>
              <a:gd name="connsiteX3" fmla="*/ 695325 w 695325"/>
              <a:gd name="connsiteY3" fmla="*/ 568325 h 568325"/>
              <a:gd name="connsiteX0" fmla="*/ 0 w 721790"/>
              <a:gd name="connsiteY0" fmla="*/ 0 h 574674"/>
              <a:gd name="connsiteX1" fmla="*/ 174625 w 721790"/>
              <a:gd name="connsiteY1" fmla="*/ 279400 h 574674"/>
              <a:gd name="connsiteX2" fmla="*/ 425450 w 721790"/>
              <a:gd name="connsiteY2" fmla="*/ 482600 h 574674"/>
              <a:gd name="connsiteX3" fmla="*/ 695325 w 721790"/>
              <a:gd name="connsiteY3" fmla="*/ 568325 h 574674"/>
              <a:gd name="connsiteX4" fmla="*/ 714375 w 721790"/>
              <a:gd name="connsiteY4" fmla="*/ 568325 h 574674"/>
              <a:gd name="connsiteX0" fmla="*/ 0 w 936625"/>
              <a:gd name="connsiteY0" fmla="*/ 0 h 587375"/>
              <a:gd name="connsiteX1" fmla="*/ 174625 w 936625"/>
              <a:gd name="connsiteY1" fmla="*/ 279400 h 587375"/>
              <a:gd name="connsiteX2" fmla="*/ 425450 w 936625"/>
              <a:gd name="connsiteY2" fmla="*/ 482600 h 587375"/>
              <a:gd name="connsiteX3" fmla="*/ 695325 w 936625"/>
              <a:gd name="connsiteY3" fmla="*/ 568325 h 587375"/>
              <a:gd name="connsiteX4" fmla="*/ 936625 w 936625"/>
              <a:gd name="connsiteY4" fmla="*/ 587375 h 58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625" h="587375">
                <a:moveTo>
                  <a:pt x="0" y="0"/>
                </a:moveTo>
                <a:lnTo>
                  <a:pt x="174625" y="279400"/>
                </a:lnTo>
                <a:lnTo>
                  <a:pt x="425450" y="482600"/>
                </a:lnTo>
                <a:cubicBezTo>
                  <a:pt x="468841" y="516996"/>
                  <a:pt x="693341" y="567664"/>
                  <a:pt x="695325" y="568325"/>
                </a:cubicBezTo>
                <a:cubicBezTo>
                  <a:pt x="743479" y="582612"/>
                  <a:pt x="932656" y="587375"/>
                  <a:pt x="936625" y="587375"/>
                </a:cubicBezTo>
              </a:path>
            </a:pathLst>
          </a:custGeom>
          <a:noFill/>
          <a:ln w="1905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755731" y="3112294"/>
            <a:ext cx="523875" cy="200025"/>
          </a:xfrm>
          <a:custGeom>
            <a:avLst/>
            <a:gdLst>
              <a:gd name="connsiteX0" fmla="*/ 0 w 523875"/>
              <a:gd name="connsiteY0" fmla="*/ 100012 h 200025"/>
              <a:gd name="connsiteX1" fmla="*/ 47625 w 523875"/>
              <a:gd name="connsiteY1" fmla="*/ 200025 h 200025"/>
              <a:gd name="connsiteX2" fmla="*/ 523875 w 523875"/>
              <a:gd name="connsiteY2" fmla="*/ 0 h 200025"/>
            </a:gdLst>
            <a:ahLst/>
            <a:cxnLst>
              <a:cxn ang="0">
                <a:pos x="connsiteX0" y="connsiteY0"/>
              </a:cxn>
              <a:cxn ang="0">
                <a:pos x="connsiteX1" y="connsiteY1"/>
              </a:cxn>
              <a:cxn ang="0">
                <a:pos x="connsiteX2" y="connsiteY2"/>
              </a:cxn>
            </a:cxnLst>
            <a:rect l="l" t="t" r="r" b="b"/>
            <a:pathLst>
              <a:path w="523875" h="200025">
                <a:moveTo>
                  <a:pt x="0" y="100012"/>
                </a:moveTo>
                <a:lnTo>
                  <a:pt x="47625" y="200025"/>
                </a:lnTo>
                <a:lnTo>
                  <a:pt x="523875" y="0"/>
                </a:lnTo>
              </a:path>
            </a:pathLst>
          </a:custGeom>
          <a:noFill/>
          <a:ln w="19050" cap="rnd">
            <a:solidFill>
              <a:srgbClr val="FFFF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rot="20237541">
            <a:off x="7561886" y="3191228"/>
            <a:ext cx="1224414" cy="23589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000"/>
              </a:lnSpc>
            </a:pPr>
            <a:r>
              <a:rPr lang="en-US" sz="1400" b="1" dirty="0">
                <a:solidFill>
                  <a:srgbClr val="FFFF00"/>
                </a:solidFill>
                <a:latin typeface="+mj-lt"/>
              </a:rPr>
              <a:t>Spring St.</a:t>
            </a:r>
          </a:p>
        </p:txBody>
      </p:sp>
      <p:sp>
        <p:nvSpPr>
          <p:cNvPr id="31" name="Content Placeholder 4"/>
          <p:cNvSpPr>
            <a:spLocks noGrp="1"/>
          </p:cNvSpPr>
          <p:nvPr>
            <p:ph idx="1"/>
          </p:nvPr>
        </p:nvSpPr>
        <p:spPr>
          <a:xfrm>
            <a:off x="457200" y="4153694"/>
            <a:ext cx="8305800" cy="2542527"/>
          </a:xfrm>
          <a:noFill/>
        </p:spPr>
        <p:txBody>
          <a:bodyPr>
            <a:normAutofit lnSpcReduction="10000"/>
          </a:bodyPr>
          <a:lstStyle/>
          <a:p>
            <a:r>
              <a:rPr lang="en-US" dirty="0"/>
              <a:t>~Two-Mile Corridor: Main St. to Findlay Dr.</a:t>
            </a:r>
          </a:p>
          <a:p>
            <a:pPr lvl="1"/>
            <a:r>
              <a:rPr lang="en-US" dirty="0"/>
              <a:t>Whirlpool Street: Cedar St. to Findlay Dr.</a:t>
            </a:r>
          </a:p>
          <a:p>
            <a:pPr lvl="1"/>
            <a:r>
              <a:rPr lang="en-US" dirty="0"/>
              <a:t>Third Street: Main St. to Cedar St</a:t>
            </a:r>
          </a:p>
          <a:p>
            <a:pPr lvl="1"/>
            <a:r>
              <a:rPr lang="en-US" dirty="0"/>
              <a:t>Other Streets/Facilities &amp; Betterments</a:t>
            </a:r>
          </a:p>
          <a:p>
            <a:pPr lvl="2"/>
            <a:r>
              <a:rPr lang="en-US" dirty="0"/>
              <a:t>2</a:t>
            </a:r>
            <a:r>
              <a:rPr lang="en-US" baseline="30000" dirty="0"/>
              <a:t>nd</a:t>
            </a:r>
            <a:r>
              <a:rPr lang="en-US" dirty="0"/>
              <a:t> St, Walnut St, Discovery Way, Trolley Way, Spring St</a:t>
            </a:r>
          </a:p>
          <a:p>
            <a:pPr lvl="2"/>
            <a:r>
              <a:rPr lang="en-US" dirty="0"/>
              <a:t>State Park/City Parking Lots, Whirlpool Bridge area </a:t>
            </a:r>
          </a:p>
        </p:txBody>
      </p:sp>
      <p:cxnSp>
        <p:nvCxnSpPr>
          <p:cNvPr id="17" name="Straight Arrow Connector 16"/>
          <p:cNvCxnSpPr/>
          <p:nvPr/>
        </p:nvCxnSpPr>
        <p:spPr>
          <a:xfrm>
            <a:off x="1688306" y="2800350"/>
            <a:ext cx="145257" cy="373856"/>
          </a:xfrm>
          <a:prstGeom prst="straightConnector1">
            <a:avLst/>
          </a:prstGeom>
          <a:ln w="28575">
            <a:solidFill>
              <a:schemeClr val="bg1"/>
            </a:solidFill>
            <a:prstDash val="solid"/>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974541" y="1510016"/>
            <a:ext cx="2921000" cy="338554"/>
            <a:chOff x="2974541" y="1510016"/>
            <a:chExt cx="2921000" cy="338554"/>
          </a:xfrm>
        </p:grpSpPr>
        <p:sp>
          <p:nvSpPr>
            <p:cNvPr id="39" name="TextBox 38"/>
            <p:cNvSpPr txBox="1"/>
            <p:nvPr/>
          </p:nvSpPr>
          <p:spPr>
            <a:xfrm>
              <a:off x="2974541" y="1510016"/>
              <a:ext cx="2921000" cy="338554"/>
            </a:xfrm>
            <a:prstGeom prst="rect">
              <a:avLst/>
            </a:prstGeom>
            <a:noFill/>
            <a:ln>
              <a:noFill/>
            </a:ln>
          </p:spPr>
          <p:txBody>
            <a:bodyPr wrap="square" rtlCol="0">
              <a:spAutoFit/>
            </a:bodyPr>
            <a:lstStyle/>
            <a:p>
              <a:pPr algn="ctr"/>
              <a:r>
                <a:rPr lang="en-US" sz="1600" b="1" dirty="0"/>
                <a:t>North</a:t>
              </a:r>
            </a:p>
          </p:txBody>
        </p:sp>
        <p:sp>
          <p:nvSpPr>
            <p:cNvPr id="40" name="Right Arrow 39"/>
            <p:cNvSpPr/>
            <p:nvPr/>
          </p:nvSpPr>
          <p:spPr>
            <a:xfrm>
              <a:off x="4811149" y="1510016"/>
              <a:ext cx="390959" cy="338554"/>
            </a:xfrm>
            <a:prstGeom prst="rightArrow">
              <a:avLst/>
            </a:prstGeom>
            <a:solidFill>
              <a:schemeClr val="tx1"/>
            </a:solidFill>
            <a:ln w="63500">
              <a:noFill/>
              <a:prstDash val="sys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108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4541"/>
            <a:ext cx="9144000" cy="4239065"/>
          </a:xfrm>
          <a:prstGeom prst="rect">
            <a:avLst/>
          </a:prstGeom>
        </p:spPr>
      </p:pic>
      <p:pic>
        <p:nvPicPr>
          <p:cNvPr id="33" name="Picture 32">
            <a:extLst>
              <a:ext uri="{FF2B5EF4-FFF2-40B4-BE49-F238E27FC236}">
                <a16:creationId xmlns:a16="http://schemas.microsoft.com/office/drawing/2014/main" id="{ACB56922-A3FE-402A-ACF1-6F73AE544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61" t="10020" r="33997" b="10656"/>
          <a:stretch/>
        </p:blipFill>
        <p:spPr>
          <a:xfrm>
            <a:off x="6049108" y="0"/>
            <a:ext cx="3094891" cy="4166756"/>
          </a:xfrm>
          <a:prstGeom prst="rect">
            <a:avLst/>
          </a:prstGeom>
        </p:spPr>
      </p:pic>
      <p:sp>
        <p:nvSpPr>
          <p:cNvPr id="34" name="TextBox 33"/>
          <p:cNvSpPr txBox="1"/>
          <p:nvPr/>
        </p:nvSpPr>
        <p:spPr>
          <a:xfrm rot="2291281">
            <a:off x="2474470" y="5055494"/>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Main St.</a:t>
            </a:r>
          </a:p>
        </p:txBody>
      </p:sp>
      <p:sp>
        <p:nvSpPr>
          <p:cNvPr id="35" name="TextBox 34"/>
          <p:cNvSpPr txBox="1"/>
          <p:nvPr/>
        </p:nvSpPr>
        <p:spPr>
          <a:xfrm>
            <a:off x="3230574" y="4796162"/>
            <a:ext cx="1794433"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400" b="1" i="1" dirty="0">
                <a:solidFill>
                  <a:srgbClr val="FFFF00"/>
                </a:solidFill>
                <a:effectLst>
                  <a:outerShdw blurRad="50800" dist="38100" dir="2700000" sx="88000" sy="88000" algn="tl" rotWithShape="0">
                    <a:prstClr val="black">
                      <a:alpha val="54000"/>
                    </a:prstClr>
                  </a:outerShdw>
                </a:effectLst>
                <a:latin typeface="+mj-lt"/>
              </a:rPr>
              <a:t>Discovery Way</a:t>
            </a:r>
          </a:p>
        </p:txBody>
      </p:sp>
      <p:sp>
        <p:nvSpPr>
          <p:cNvPr id="37" name="TextBox 36"/>
          <p:cNvSpPr txBox="1"/>
          <p:nvPr/>
        </p:nvSpPr>
        <p:spPr>
          <a:xfrm>
            <a:off x="5165687" y="3864096"/>
            <a:ext cx="1103163" cy="520912"/>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Gorge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Discovery </a:t>
            </a:r>
            <a:br>
              <a:rPr lang="en-US" sz="1200" b="1" i="1" dirty="0">
                <a:solidFill>
                  <a:schemeClr val="bg1"/>
                </a:solidFill>
                <a:effectLst>
                  <a:outerShdw blurRad="50800" dist="38100" dir="2700000" algn="tl" rotWithShape="0">
                    <a:prstClr val="black">
                      <a:alpha val="40000"/>
                    </a:prstClr>
                  </a:outerShdw>
                </a:effectLst>
                <a:latin typeface="+mj-lt"/>
              </a:rPr>
            </a:br>
            <a:r>
              <a:rPr lang="en-US" sz="1200" b="1" i="1" dirty="0">
                <a:solidFill>
                  <a:schemeClr val="bg1"/>
                </a:solidFill>
                <a:effectLst>
                  <a:outerShdw blurRad="50800" dist="38100" dir="2700000" algn="tl" rotWithShape="0">
                    <a:prstClr val="black">
                      <a:alpha val="40000"/>
                    </a:prstClr>
                  </a:outerShdw>
                </a:effectLst>
                <a:latin typeface="+mj-lt"/>
              </a:rPr>
              <a:t>Center</a:t>
            </a:r>
          </a:p>
        </p:txBody>
      </p:sp>
      <p:sp>
        <p:nvSpPr>
          <p:cNvPr id="38" name="TextBox 37"/>
          <p:cNvSpPr txBox="1"/>
          <p:nvPr/>
        </p:nvSpPr>
        <p:spPr>
          <a:xfrm>
            <a:off x="5928904" y="5431828"/>
            <a:ext cx="1103163" cy="276999"/>
          </a:xfrm>
          <a:prstGeom prst="rect">
            <a:avLst/>
          </a:prstGeom>
          <a:noFill/>
          <a:ln>
            <a:noFill/>
          </a:ln>
        </p:spPr>
        <p:txBody>
          <a:bodyPr wrap="square" rtlCol="0">
            <a:spAutoFit/>
          </a:bodyPr>
          <a:lstStyle/>
          <a:p>
            <a:pPr algn="ctr"/>
            <a:r>
              <a:rPr lang="en-US" sz="1200" b="1" i="1" dirty="0">
                <a:solidFill>
                  <a:schemeClr val="bg1"/>
                </a:solidFill>
                <a:effectLst>
                  <a:outerShdw blurRad="50800" dist="38100" dir="2700000" algn="tl" rotWithShape="0">
                    <a:prstClr val="black">
                      <a:alpha val="40000"/>
                    </a:prstClr>
                  </a:outerShdw>
                </a:effectLst>
                <a:latin typeface="+mj-lt"/>
              </a:rPr>
              <a:t>Aquarium</a:t>
            </a:r>
          </a:p>
        </p:txBody>
      </p:sp>
      <p:cxnSp>
        <p:nvCxnSpPr>
          <p:cNvPr id="40" name="Straight Arrow Connector 39"/>
          <p:cNvCxnSpPr/>
          <p:nvPr/>
        </p:nvCxnSpPr>
        <p:spPr>
          <a:xfrm flipH="1">
            <a:off x="2273300" y="3098800"/>
            <a:ext cx="957274" cy="29210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0909521">
            <a:off x="5198987" y="6070922"/>
            <a:ext cx="1369345"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000" b="1" i="1" dirty="0">
                <a:solidFill>
                  <a:srgbClr val="FFFF00"/>
                </a:solidFill>
                <a:effectLst>
                  <a:outerShdw blurRad="50800" dist="38100" dir="2700000" sx="88000" sy="88000" algn="tl" rotWithShape="0">
                    <a:prstClr val="black">
                      <a:alpha val="54000"/>
                    </a:prstClr>
                  </a:outerShdw>
                </a:effectLst>
                <a:latin typeface="+mj-lt"/>
              </a:rPr>
              <a:t>Third St.</a:t>
            </a:r>
          </a:p>
        </p:txBody>
      </p:sp>
      <p:sp>
        <p:nvSpPr>
          <p:cNvPr id="44" name="TextBox 43"/>
          <p:cNvSpPr txBox="1"/>
          <p:nvPr/>
        </p:nvSpPr>
        <p:spPr>
          <a:xfrm rot="4766976">
            <a:off x="4501881" y="5448922"/>
            <a:ext cx="1794433" cy="26475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400" b="1" i="1" dirty="0">
                <a:solidFill>
                  <a:srgbClr val="FFFF00"/>
                </a:solidFill>
                <a:effectLst>
                  <a:outerShdw blurRad="50800" dist="38100" dir="2700000" sx="88000" sy="88000" algn="tl" rotWithShape="0">
                    <a:prstClr val="black">
                      <a:alpha val="54000"/>
                    </a:prstClr>
                  </a:outerShdw>
                </a:effectLst>
                <a:latin typeface="+mj-lt"/>
              </a:rPr>
              <a:t>Walnut St</a:t>
            </a:r>
          </a:p>
        </p:txBody>
      </p:sp>
      <p:cxnSp>
        <p:nvCxnSpPr>
          <p:cNvPr id="46" name="Straight Arrow Connector 45"/>
          <p:cNvCxnSpPr/>
          <p:nvPr/>
        </p:nvCxnSpPr>
        <p:spPr>
          <a:xfrm flipH="1">
            <a:off x="7247737" y="4650112"/>
            <a:ext cx="478637" cy="781716"/>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4766976">
            <a:off x="7660152" y="5932979"/>
            <a:ext cx="957771" cy="26475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Cedar </a:t>
            </a:r>
          </a:p>
        </p:txBody>
      </p:sp>
      <p:sp>
        <p:nvSpPr>
          <p:cNvPr id="50" name="TextBox 49"/>
          <p:cNvSpPr txBox="1"/>
          <p:nvPr/>
        </p:nvSpPr>
        <p:spPr>
          <a:xfrm rot="4766976">
            <a:off x="6164728" y="6138601"/>
            <a:ext cx="957771" cy="26475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Pine </a:t>
            </a:r>
          </a:p>
        </p:txBody>
      </p:sp>
      <p:sp>
        <p:nvSpPr>
          <p:cNvPr id="51" name="TextBox 50"/>
          <p:cNvSpPr txBox="1"/>
          <p:nvPr/>
        </p:nvSpPr>
        <p:spPr>
          <a:xfrm rot="4766976">
            <a:off x="8377772" y="5943950"/>
            <a:ext cx="957771" cy="26475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Spruce </a:t>
            </a:r>
          </a:p>
        </p:txBody>
      </p:sp>
      <p:sp>
        <p:nvSpPr>
          <p:cNvPr id="52" name="Title 1"/>
          <p:cNvSpPr>
            <a:spLocks noGrp="1"/>
          </p:cNvSpPr>
          <p:nvPr>
            <p:ph type="title"/>
          </p:nvPr>
        </p:nvSpPr>
        <p:spPr>
          <a:xfrm>
            <a:off x="127260" y="1468429"/>
            <a:ext cx="8229600" cy="896112"/>
          </a:xfrm>
        </p:spPr>
        <p:txBody>
          <a:bodyPr>
            <a:normAutofit/>
          </a:bodyPr>
          <a:lstStyle/>
          <a:p>
            <a:r>
              <a:rPr lang="en-US" sz="4400" dirty="0"/>
              <a:t>Overview</a:t>
            </a:r>
          </a:p>
        </p:txBody>
      </p:sp>
      <p:sp>
        <p:nvSpPr>
          <p:cNvPr id="39" name="TextBox 38"/>
          <p:cNvSpPr txBox="1"/>
          <p:nvPr/>
        </p:nvSpPr>
        <p:spPr>
          <a:xfrm>
            <a:off x="2717806" y="2560145"/>
            <a:ext cx="1676394" cy="854336"/>
          </a:xfrm>
          <a:prstGeom prst="rect">
            <a:avLst/>
          </a:prstGeom>
          <a:solidFill>
            <a:schemeClr val="tx1"/>
          </a:solidFill>
          <a:ln>
            <a:solidFill>
              <a:schemeClr val="tx1"/>
            </a:solidFill>
          </a:ln>
        </p:spPr>
        <p:txBody>
          <a:bodyPr wrap="square" rtlCol="0">
            <a:spAutoFit/>
          </a:bodyPr>
          <a:lstStyle>
            <a:defPPr>
              <a:defRPr lang="en-US"/>
            </a:defPPr>
            <a:lvl1pPr algn="r">
              <a:lnSpc>
                <a:spcPts val="1500"/>
              </a:lnSpc>
              <a:defRPr sz="1600" b="1" i="1">
                <a:solidFill>
                  <a:srgbClr val="FFFF00"/>
                </a:solidFill>
                <a:effectLst>
                  <a:outerShdw blurRad="50800" dist="38100" dir="2700000" algn="tl" rotWithShape="0">
                    <a:prstClr val="black">
                      <a:alpha val="40000"/>
                    </a:prstClr>
                  </a:outerShdw>
                </a:effectLst>
                <a:latin typeface="+mj-lt"/>
              </a:defRPr>
            </a:lvl1pPr>
          </a:lstStyle>
          <a:p>
            <a:pPr algn="ctr"/>
            <a:r>
              <a:rPr lang="en-US" sz="1400" dirty="0"/>
              <a:t>Last Vestige of Expressway – Redesign for Trolley &amp; Security Access</a:t>
            </a:r>
          </a:p>
        </p:txBody>
      </p:sp>
      <p:sp>
        <p:nvSpPr>
          <p:cNvPr id="45" name="TextBox 44"/>
          <p:cNvSpPr txBox="1"/>
          <p:nvPr/>
        </p:nvSpPr>
        <p:spPr>
          <a:xfrm>
            <a:off x="7343774" y="4247964"/>
            <a:ext cx="1474787" cy="520912"/>
          </a:xfrm>
          <a:prstGeom prst="rect">
            <a:avLst/>
          </a:prstGeom>
          <a:solidFill>
            <a:schemeClr val="tx1"/>
          </a:solidFill>
          <a:ln>
            <a:solidFill>
              <a:schemeClr val="tx1"/>
            </a:solidFill>
          </a:ln>
        </p:spPr>
        <p:txBody>
          <a:bodyPr wrap="square" rtlCol="0">
            <a:spAutoFit/>
          </a:bodyPr>
          <a:lstStyle/>
          <a:p>
            <a:pPr algn="ctr">
              <a:lnSpc>
                <a:spcPts val="1100"/>
              </a:lnSpc>
            </a:pPr>
            <a:r>
              <a:rPr lang="en-US" sz="1200" b="1" i="1" dirty="0">
                <a:solidFill>
                  <a:srgbClr val="FFFF00"/>
                </a:solidFill>
                <a:effectLst>
                  <a:outerShdw blurRad="50800" dist="38100" dir="2700000" algn="tl" rotWithShape="0">
                    <a:prstClr val="black">
                      <a:alpha val="40000"/>
                    </a:prstClr>
                  </a:outerShdw>
                </a:effectLst>
                <a:latin typeface="+mj-lt"/>
              </a:rPr>
              <a:t>New Driveway</a:t>
            </a:r>
          </a:p>
          <a:p>
            <a:pPr algn="ctr">
              <a:lnSpc>
                <a:spcPts val="1100"/>
              </a:lnSpc>
            </a:pPr>
            <a:r>
              <a:rPr lang="en-US" sz="1200" b="1" i="1" dirty="0">
                <a:solidFill>
                  <a:srgbClr val="FFFF00"/>
                </a:solidFill>
                <a:effectLst>
                  <a:outerShdw blurRad="50800" dist="38100" dir="2700000" algn="tl" rotWithShape="0">
                    <a:prstClr val="black">
                      <a:alpha val="40000"/>
                    </a:prstClr>
                  </a:outerShdw>
                </a:effectLst>
                <a:latin typeface="+mj-lt"/>
              </a:rPr>
              <a:t>for Pumping Station Access</a:t>
            </a:r>
          </a:p>
        </p:txBody>
      </p:sp>
      <p:sp>
        <p:nvSpPr>
          <p:cNvPr id="53" name="TextBox 52"/>
          <p:cNvSpPr txBox="1"/>
          <p:nvPr/>
        </p:nvSpPr>
        <p:spPr>
          <a:xfrm>
            <a:off x="3618412" y="5164101"/>
            <a:ext cx="1103163" cy="379848"/>
          </a:xfrm>
          <a:prstGeom prst="rect">
            <a:avLst/>
          </a:prstGeom>
          <a:noFill/>
          <a:ln>
            <a:noFill/>
          </a:ln>
        </p:spPr>
        <p:txBody>
          <a:bodyPr wrap="square" rtlCol="0">
            <a:spAutoFit/>
          </a:bodyPr>
          <a:lstStyle/>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DiFranco</a:t>
            </a:r>
          </a:p>
          <a:p>
            <a:pPr algn="ctr">
              <a:lnSpc>
                <a:spcPts val="1100"/>
              </a:lnSpc>
            </a:pPr>
            <a:r>
              <a:rPr lang="en-US" sz="1200" b="1" i="1" dirty="0">
                <a:solidFill>
                  <a:schemeClr val="bg1"/>
                </a:solidFill>
                <a:effectLst>
                  <a:outerShdw blurRad="50800" dist="38100" dir="2700000" algn="tl" rotWithShape="0">
                    <a:prstClr val="black">
                      <a:alpha val="40000"/>
                    </a:prstClr>
                  </a:outerShdw>
                </a:effectLst>
                <a:latin typeface="+mj-lt"/>
              </a:rPr>
              <a:t>Park</a:t>
            </a:r>
          </a:p>
        </p:txBody>
      </p:sp>
    </p:spTree>
    <p:extLst>
      <p:ext uri="{BB962C8B-B14F-4D97-AF65-F5344CB8AC3E}">
        <p14:creationId xmlns:p14="http://schemas.microsoft.com/office/powerpoint/2010/main" val="37184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95877"/>
            <a:ext cx="9144000" cy="4263852"/>
          </a:xfrm>
          <a:prstGeom prst="rect">
            <a:avLst/>
          </a:prstGeom>
        </p:spPr>
      </p:pic>
      <p:pic>
        <p:nvPicPr>
          <p:cNvPr id="8" name="Picture 7">
            <a:extLst>
              <a:ext uri="{FF2B5EF4-FFF2-40B4-BE49-F238E27FC236}">
                <a16:creationId xmlns:a16="http://schemas.microsoft.com/office/drawing/2014/main" id="{ACB56922-A3FE-402A-ACF1-6F73AE544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61" t="10020" r="33997" b="10656"/>
          <a:stretch/>
        </p:blipFill>
        <p:spPr>
          <a:xfrm>
            <a:off x="3024554" y="0"/>
            <a:ext cx="3094891" cy="4166756"/>
          </a:xfrm>
          <a:prstGeom prst="rect">
            <a:avLst/>
          </a:prstGeom>
        </p:spPr>
      </p:pic>
      <p:sp>
        <p:nvSpPr>
          <p:cNvPr id="11" name="TextBox 10"/>
          <p:cNvSpPr txBox="1"/>
          <p:nvPr/>
        </p:nvSpPr>
        <p:spPr>
          <a:xfrm rot="5010224">
            <a:off x="241791" y="5075558"/>
            <a:ext cx="1163726"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Elmwood </a:t>
            </a:r>
          </a:p>
        </p:txBody>
      </p:sp>
      <p:sp>
        <p:nvSpPr>
          <p:cNvPr id="12" name="TextBox 11"/>
          <p:cNvSpPr txBox="1"/>
          <p:nvPr/>
        </p:nvSpPr>
        <p:spPr>
          <a:xfrm rot="4993220">
            <a:off x="2146379" y="5717700"/>
            <a:ext cx="14314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Orchard </a:t>
            </a:r>
          </a:p>
        </p:txBody>
      </p:sp>
      <p:sp>
        <p:nvSpPr>
          <p:cNvPr id="13" name="TextBox 12"/>
          <p:cNvSpPr txBox="1"/>
          <p:nvPr/>
        </p:nvSpPr>
        <p:spPr>
          <a:xfrm rot="5010224">
            <a:off x="908540" y="5205675"/>
            <a:ext cx="1163726"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Ashland</a:t>
            </a:r>
          </a:p>
        </p:txBody>
      </p:sp>
      <p:sp>
        <p:nvSpPr>
          <p:cNvPr id="14" name="TextBox 13"/>
          <p:cNvSpPr txBox="1"/>
          <p:nvPr/>
        </p:nvSpPr>
        <p:spPr>
          <a:xfrm rot="5010224">
            <a:off x="1575289" y="5335792"/>
            <a:ext cx="1163726"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Chilton </a:t>
            </a:r>
          </a:p>
        </p:txBody>
      </p:sp>
      <p:sp>
        <p:nvSpPr>
          <p:cNvPr id="15" name="TextBox 14"/>
          <p:cNvSpPr txBox="1"/>
          <p:nvPr/>
        </p:nvSpPr>
        <p:spPr>
          <a:xfrm rot="4993220">
            <a:off x="2879803" y="5877960"/>
            <a:ext cx="14314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Pierce </a:t>
            </a:r>
          </a:p>
        </p:txBody>
      </p:sp>
      <p:sp>
        <p:nvSpPr>
          <p:cNvPr id="17" name="TextBox 16"/>
          <p:cNvSpPr txBox="1"/>
          <p:nvPr/>
        </p:nvSpPr>
        <p:spPr>
          <a:xfrm rot="4993220">
            <a:off x="3498927" y="6047745"/>
            <a:ext cx="14314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Willow </a:t>
            </a:r>
          </a:p>
        </p:txBody>
      </p:sp>
      <p:sp>
        <p:nvSpPr>
          <p:cNvPr id="18" name="TextBox 17"/>
          <p:cNvSpPr txBox="1"/>
          <p:nvPr/>
        </p:nvSpPr>
        <p:spPr>
          <a:xfrm rot="4850309">
            <a:off x="-91102" y="4991692"/>
            <a:ext cx="1163726"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ts val="1300"/>
              </a:lnSpc>
            </a:pPr>
            <a:r>
              <a:rPr lang="en-US" sz="1000" b="1" i="1" dirty="0">
                <a:solidFill>
                  <a:srgbClr val="FFFF00"/>
                </a:solidFill>
                <a:effectLst>
                  <a:outerShdw blurRad="50800" dist="38100" dir="2700000" sx="88000" sy="88000" algn="tl" rotWithShape="0">
                    <a:prstClr val="black">
                      <a:alpha val="54000"/>
                    </a:prstClr>
                  </a:outerShdw>
                </a:effectLst>
                <a:latin typeface="+mj-lt"/>
              </a:rPr>
              <a:t>Spruce Alley</a:t>
            </a:r>
          </a:p>
        </p:txBody>
      </p:sp>
      <p:sp>
        <p:nvSpPr>
          <p:cNvPr id="19" name="TextBox 18"/>
          <p:cNvSpPr txBox="1"/>
          <p:nvPr/>
        </p:nvSpPr>
        <p:spPr>
          <a:xfrm rot="4993220">
            <a:off x="4576178" y="6160915"/>
            <a:ext cx="7381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Linwood</a:t>
            </a:r>
          </a:p>
        </p:txBody>
      </p:sp>
      <p:sp>
        <p:nvSpPr>
          <p:cNvPr id="20" name="TextBox 19"/>
          <p:cNvSpPr txBox="1"/>
          <p:nvPr/>
        </p:nvSpPr>
        <p:spPr>
          <a:xfrm rot="4993220">
            <a:off x="5852528" y="6160914"/>
            <a:ext cx="7381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Division</a:t>
            </a:r>
          </a:p>
        </p:txBody>
      </p:sp>
      <p:sp>
        <p:nvSpPr>
          <p:cNvPr id="21" name="TextBox 20"/>
          <p:cNvSpPr txBox="1"/>
          <p:nvPr/>
        </p:nvSpPr>
        <p:spPr>
          <a:xfrm rot="4993220">
            <a:off x="6408962" y="6160915"/>
            <a:ext cx="738141"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Lincoln</a:t>
            </a:r>
          </a:p>
        </p:txBody>
      </p:sp>
      <p:sp>
        <p:nvSpPr>
          <p:cNvPr id="22" name="TextBox 21"/>
          <p:cNvSpPr txBox="1"/>
          <p:nvPr/>
        </p:nvSpPr>
        <p:spPr>
          <a:xfrm rot="4964362">
            <a:off x="6974209" y="6002175"/>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Cleveland</a:t>
            </a:r>
          </a:p>
        </p:txBody>
      </p:sp>
      <p:sp>
        <p:nvSpPr>
          <p:cNvPr id="23" name="TextBox 22"/>
          <p:cNvSpPr txBox="1"/>
          <p:nvPr/>
        </p:nvSpPr>
        <p:spPr>
          <a:xfrm rot="4964362">
            <a:off x="7678528" y="5928574"/>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Niagara</a:t>
            </a:r>
          </a:p>
        </p:txBody>
      </p:sp>
      <p:sp>
        <p:nvSpPr>
          <p:cNvPr id="24" name="TextBox 23"/>
          <p:cNvSpPr txBox="1"/>
          <p:nvPr/>
        </p:nvSpPr>
        <p:spPr>
          <a:xfrm rot="4964362">
            <a:off x="8382847" y="5807994"/>
            <a:ext cx="867195" cy="25904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300"/>
              </a:lnSpc>
            </a:pPr>
            <a:r>
              <a:rPr lang="en-US" sz="1200" b="1" i="1" dirty="0">
                <a:solidFill>
                  <a:srgbClr val="FFFF00"/>
                </a:solidFill>
                <a:effectLst>
                  <a:outerShdw blurRad="50800" dist="38100" dir="2700000" sx="88000" sy="88000" algn="tl" rotWithShape="0">
                    <a:prstClr val="black">
                      <a:alpha val="54000"/>
                    </a:prstClr>
                  </a:outerShdw>
                </a:effectLst>
                <a:latin typeface="+mj-lt"/>
              </a:rPr>
              <a:t>Ontario</a:t>
            </a:r>
          </a:p>
        </p:txBody>
      </p:sp>
      <p:sp>
        <p:nvSpPr>
          <p:cNvPr id="26" name="Title 1"/>
          <p:cNvSpPr>
            <a:spLocks noGrp="1"/>
          </p:cNvSpPr>
          <p:nvPr>
            <p:ph type="title"/>
          </p:nvPr>
        </p:nvSpPr>
        <p:spPr>
          <a:xfrm>
            <a:off x="837415" y="1471171"/>
            <a:ext cx="8229600" cy="896112"/>
          </a:xfrm>
        </p:spPr>
        <p:txBody>
          <a:bodyPr>
            <a:normAutofit/>
          </a:bodyPr>
          <a:lstStyle/>
          <a:p>
            <a:pPr algn="r"/>
            <a:r>
              <a:rPr lang="en-US" sz="4400" dirty="0"/>
              <a:t>Overview</a:t>
            </a:r>
          </a:p>
        </p:txBody>
      </p:sp>
      <p:sp>
        <p:nvSpPr>
          <p:cNvPr id="28" name="TextBox 27"/>
          <p:cNvSpPr txBox="1"/>
          <p:nvPr/>
        </p:nvSpPr>
        <p:spPr>
          <a:xfrm>
            <a:off x="7591090" y="4023092"/>
            <a:ext cx="1174750" cy="483081"/>
          </a:xfrm>
          <a:prstGeom prst="rect">
            <a:avLst/>
          </a:prstGeom>
          <a:solidFill>
            <a:schemeClr val="tx1"/>
          </a:solidFill>
          <a:ln>
            <a:solidFill>
              <a:schemeClr val="tx1"/>
            </a:solidFill>
          </a:ln>
        </p:spPr>
        <p:txBody>
          <a:bodyPr wrap="square" rtlCol="0">
            <a:spAutoFit/>
          </a:bodyPr>
          <a:lstStyle>
            <a:defPPr>
              <a:defRPr lang="en-US"/>
            </a:defPPr>
            <a:lvl1pPr algn="ctr">
              <a:lnSpc>
                <a:spcPts val="1500"/>
              </a:lnSpc>
              <a:defRPr sz="1600" b="1" i="1">
                <a:solidFill>
                  <a:srgbClr val="FFFF00"/>
                </a:solidFill>
                <a:effectLst>
                  <a:outerShdw blurRad="50800" dist="38100" dir="2700000" algn="tl" rotWithShape="0">
                    <a:prstClr val="black">
                      <a:alpha val="40000"/>
                    </a:prstClr>
                  </a:outerShdw>
                </a:effectLst>
                <a:latin typeface="+mj-lt"/>
              </a:defRPr>
            </a:lvl1pPr>
          </a:lstStyle>
          <a:p>
            <a:pPr algn="r"/>
            <a:r>
              <a:rPr lang="en-US" dirty="0"/>
              <a:t>Freedom </a:t>
            </a:r>
            <a:br>
              <a:rPr lang="en-US" dirty="0"/>
            </a:br>
            <a:r>
              <a:rPr lang="en-US" dirty="0"/>
              <a:t>Plaza</a:t>
            </a:r>
          </a:p>
        </p:txBody>
      </p:sp>
      <p:cxnSp>
        <p:nvCxnSpPr>
          <p:cNvPr id="29" name="Straight Arrow Connector 28"/>
          <p:cNvCxnSpPr/>
          <p:nvPr/>
        </p:nvCxnSpPr>
        <p:spPr>
          <a:xfrm>
            <a:off x="8295409" y="4506173"/>
            <a:ext cx="201477" cy="33044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52593" y="4129218"/>
            <a:ext cx="1174750" cy="483081"/>
          </a:xfrm>
          <a:prstGeom prst="rect">
            <a:avLst/>
          </a:prstGeom>
          <a:solidFill>
            <a:schemeClr val="tx1"/>
          </a:solidFill>
          <a:ln>
            <a:solidFill>
              <a:schemeClr val="tx1"/>
            </a:solidFill>
          </a:ln>
        </p:spPr>
        <p:txBody>
          <a:bodyPr wrap="square" rtlCol="0">
            <a:spAutoFit/>
          </a:bodyPr>
          <a:lstStyle>
            <a:defPPr>
              <a:defRPr lang="en-US"/>
            </a:defPPr>
            <a:lvl1pPr algn="ctr">
              <a:lnSpc>
                <a:spcPts val="1500"/>
              </a:lnSpc>
              <a:defRPr sz="1600" b="1" i="1">
                <a:solidFill>
                  <a:srgbClr val="FFFF00"/>
                </a:solidFill>
                <a:effectLst>
                  <a:outerShdw blurRad="50800" dist="38100" dir="2700000" algn="tl" rotWithShape="0">
                    <a:prstClr val="black">
                      <a:alpha val="40000"/>
                    </a:prstClr>
                  </a:outerShdw>
                </a:effectLst>
                <a:latin typeface="+mj-lt"/>
              </a:defRPr>
            </a:lvl1pPr>
          </a:lstStyle>
          <a:p>
            <a:r>
              <a:rPr lang="en-US" dirty="0"/>
              <a:t>Great</a:t>
            </a:r>
          </a:p>
          <a:p>
            <a:r>
              <a:rPr lang="en-US" dirty="0"/>
              <a:t>Lawn</a:t>
            </a:r>
          </a:p>
        </p:txBody>
      </p:sp>
      <p:cxnSp>
        <p:nvCxnSpPr>
          <p:cNvPr id="25" name="Straight Arrow Connector 24"/>
          <p:cNvCxnSpPr/>
          <p:nvPr/>
        </p:nvCxnSpPr>
        <p:spPr>
          <a:xfrm>
            <a:off x="2873732" y="4469081"/>
            <a:ext cx="508682" cy="652133"/>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w="63500">
          <a:solidFill>
            <a:srgbClr val="FF0000"/>
          </a:solidFill>
          <a:prstDash val="sysDash"/>
          <a:tailEnd type="none"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1750">
          <a:solidFill>
            <a:srgbClr val="C00000"/>
          </a:solidFill>
          <a:prstDash val="dash"/>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tx1"/>
          </a:solidFill>
        </a:ln>
      </a:spPr>
      <a:bodyPr wrap="square" rtlCol="0">
        <a:spAutoFit/>
      </a:bodyPr>
      <a:lstStyle>
        <a:defPPr>
          <a:defRPr sz="1400"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16144</TotalTime>
  <Words>4448</Words>
  <Application>Microsoft Office PowerPoint</Application>
  <PresentationFormat>On-screen Show (4:3)</PresentationFormat>
  <Paragraphs>441</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Constantia</vt:lpstr>
      <vt:lpstr>Wingdings 2</vt:lpstr>
      <vt:lpstr>Flow</vt:lpstr>
      <vt:lpstr>Custom Design</vt:lpstr>
      <vt:lpstr>PowerPoint Presentation</vt:lpstr>
      <vt:lpstr>Agenda</vt:lpstr>
      <vt:lpstr>Project Status/Schedule</vt:lpstr>
      <vt:lpstr>Project Budget</vt:lpstr>
      <vt:lpstr>Overview</vt:lpstr>
      <vt:lpstr>Overview</vt:lpstr>
      <vt:lpstr>Overview</vt:lpstr>
      <vt:lpstr>Overview</vt:lpstr>
      <vt:lpstr>Overview</vt:lpstr>
      <vt:lpstr>Overview</vt:lpstr>
      <vt:lpstr>Public Comments Received</vt:lpstr>
      <vt:lpstr>Traffic Calming – Road Sections</vt:lpstr>
      <vt:lpstr>Traffic Calming – Road Sections</vt:lpstr>
      <vt:lpstr>Traffic Calming – Road Sections</vt:lpstr>
      <vt:lpstr>Traffic Calming &amp; Left Turns: All-Way Stops</vt:lpstr>
      <vt:lpstr>Parking</vt:lpstr>
      <vt:lpstr>Trail System</vt:lpstr>
      <vt:lpstr>The Natural Setting: Invasive Species Control</vt:lpstr>
      <vt:lpstr>The Natural Setting: Overlook Locations</vt:lpstr>
      <vt:lpstr>Other Items We Working On</vt:lpstr>
      <vt:lpstr>“Green” Infrastructure/Drainage</vt:lpstr>
      <vt:lpstr>Trail Blazers &amp; Historic Markers</vt:lpstr>
      <vt:lpstr>Project Staging</vt:lpstr>
      <vt:lpstr>Download Tonight’s Materials</vt:lpstr>
      <vt:lpstr>Thank You.  Adjourn to Grand Foyer for Refreshments  and  Review of Plans</vt:lpstr>
    </vt:vector>
  </TitlesOfParts>
  <Company>Parsons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Chris Gaul</dc:creator>
  <cp:lastModifiedBy>Movva, Rajyalakshmi (ITS)</cp:lastModifiedBy>
  <cp:revision>841</cp:revision>
  <cp:lastPrinted>2016-08-25T18:18:29Z</cp:lastPrinted>
  <dcterms:created xsi:type="dcterms:W3CDTF">2013-01-10T21:21:51Z</dcterms:created>
  <dcterms:modified xsi:type="dcterms:W3CDTF">2017-10-30T13:31:39Z</dcterms:modified>
</cp:coreProperties>
</file>